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2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3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1" r:id="rId6"/>
    <p:sldId id="282" r:id="rId7"/>
    <p:sldId id="280" r:id="rId8"/>
    <p:sldId id="281" r:id="rId9"/>
    <p:sldId id="264" r:id="rId10"/>
    <p:sldId id="268" r:id="rId11"/>
    <p:sldId id="267" r:id="rId12"/>
    <p:sldId id="429" r:id="rId13"/>
    <p:sldId id="270" r:id="rId14"/>
    <p:sldId id="428" r:id="rId15"/>
    <p:sldId id="278" r:id="rId16"/>
    <p:sldId id="430" r:id="rId17"/>
    <p:sldId id="432" r:id="rId18"/>
    <p:sldId id="279" r:id="rId1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fk_Lucia.Kuo" initials="D" lastIdx="2" clrIdx="0">
    <p:extLst>
      <p:ext uri="{19B8F6BF-5375-455C-9EA6-DF929625EA0E}">
        <p15:presenceInfo xmlns:p15="http://schemas.microsoft.com/office/powerpoint/2012/main" userId="S::Lucia@prodata.com.tw::7135ba86-3c34-44a2-bf32-89fc4b1d5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9B9B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5" autoAdjust="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1401-3A44-4389-B95E-AF8FA9049DF1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C270E-DF5E-480A-9E31-51EDCE885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31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C270E-DF5E-480A-9E31-51EDCE885B8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62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0FAB-F8A2-4F29-AD8E-D605CE851F55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52525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5F81-D9EA-43E2-AFB9-943579F02726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52525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65C3-DAD8-4D0A-BDEB-0E3D7594E45D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286744" y="5990844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4" h="259079">
                <a:moveTo>
                  <a:pt x="0" y="129539"/>
                </a:moveTo>
                <a:lnTo>
                  <a:pt x="10233" y="79118"/>
                </a:lnTo>
                <a:lnTo>
                  <a:pt x="38147" y="37942"/>
                </a:lnTo>
                <a:lnTo>
                  <a:pt x="79563" y="10180"/>
                </a:lnTo>
                <a:lnTo>
                  <a:pt x="130301" y="0"/>
                </a:lnTo>
                <a:lnTo>
                  <a:pt x="181040" y="10180"/>
                </a:lnTo>
                <a:lnTo>
                  <a:pt x="222456" y="37942"/>
                </a:lnTo>
                <a:lnTo>
                  <a:pt x="250370" y="79118"/>
                </a:lnTo>
                <a:lnTo>
                  <a:pt x="260603" y="129539"/>
                </a:lnTo>
                <a:lnTo>
                  <a:pt x="250370" y="179961"/>
                </a:lnTo>
                <a:lnTo>
                  <a:pt x="222456" y="221137"/>
                </a:lnTo>
                <a:lnTo>
                  <a:pt x="181040" y="248899"/>
                </a:lnTo>
                <a:lnTo>
                  <a:pt x="130301" y="259079"/>
                </a:lnTo>
                <a:lnTo>
                  <a:pt x="79563" y="248899"/>
                </a:lnTo>
                <a:lnTo>
                  <a:pt x="38147" y="221137"/>
                </a:lnTo>
                <a:lnTo>
                  <a:pt x="10233" y="179961"/>
                </a:lnTo>
                <a:lnTo>
                  <a:pt x="0" y="12953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80" y="5512308"/>
            <a:ext cx="737616" cy="9646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52525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B505-0EA2-480D-8A19-0600C67F465F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45B2-B62F-4A97-B727-4D25725D6217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32C91-2D9B-462E-8BB8-3644F5B4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4925"/>
            <a:ext cx="9144000" cy="2215991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97B75-6D08-41F3-9F6F-8E398D00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56"/>
            <a:ext cx="9144000" cy="443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303F16-175C-4BC3-BE9A-1AD81B8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276999"/>
          </a:xfrm>
          <a:prstGeom prst="rect">
            <a:avLst/>
          </a:prstGeom>
        </p:spPr>
        <p:txBody>
          <a:bodyPr/>
          <a:lstStyle/>
          <a:p>
            <a:fld id="{8A9339C1-139D-4536-9528-347A06F27506}" type="datetime1">
              <a:rPr lang="en-US" altLang="zh-CN" smtClean="0"/>
              <a:t>2/20/2024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3F4A3-5FA1-4AF7-9B81-2B726557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138499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貳樓餐飲集團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84-603D-4B0E-849C-00B45DB4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138499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286744" y="5990844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4" h="259079">
                <a:moveTo>
                  <a:pt x="0" y="129539"/>
                </a:moveTo>
                <a:lnTo>
                  <a:pt x="10233" y="79118"/>
                </a:lnTo>
                <a:lnTo>
                  <a:pt x="38147" y="37942"/>
                </a:lnTo>
                <a:lnTo>
                  <a:pt x="79563" y="10180"/>
                </a:lnTo>
                <a:lnTo>
                  <a:pt x="130301" y="0"/>
                </a:lnTo>
                <a:lnTo>
                  <a:pt x="181040" y="10180"/>
                </a:lnTo>
                <a:lnTo>
                  <a:pt x="222456" y="37942"/>
                </a:lnTo>
                <a:lnTo>
                  <a:pt x="250370" y="79118"/>
                </a:lnTo>
                <a:lnTo>
                  <a:pt x="260603" y="129539"/>
                </a:lnTo>
                <a:lnTo>
                  <a:pt x="250370" y="179961"/>
                </a:lnTo>
                <a:lnTo>
                  <a:pt x="222456" y="221137"/>
                </a:lnTo>
                <a:lnTo>
                  <a:pt x="181040" y="248899"/>
                </a:lnTo>
                <a:lnTo>
                  <a:pt x="130301" y="259079"/>
                </a:lnTo>
                <a:lnTo>
                  <a:pt x="79563" y="248899"/>
                </a:lnTo>
                <a:lnTo>
                  <a:pt x="38147" y="221137"/>
                </a:lnTo>
                <a:lnTo>
                  <a:pt x="10233" y="179961"/>
                </a:lnTo>
                <a:lnTo>
                  <a:pt x="0" y="12953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55680" y="5512308"/>
            <a:ext cx="737616" cy="9646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94397" y="1798066"/>
            <a:ext cx="857884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252525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9577" y="3061843"/>
            <a:ext cx="7138034" cy="183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986896" y="6581836"/>
            <a:ext cx="711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t>貳樓餐飲集團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FB70-BE14-461E-9665-A729FB6F4975}" type="datetime1">
              <a:rPr lang="en-US" altLang="zh-TW" smtClean="0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6719" y="6596742"/>
            <a:ext cx="2546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prodata.com.tw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dfk-cnc.com.tw/e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p.ur-project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967464" y="65859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8070" y="-8467"/>
            <a:ext cx="9556347" cy="7587638"/>
            <a:chOff x="1683764" y="-209091"/>
            <a:chExt cx="9556347" cy="7587638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3764" y="526646"/>
              <a:ext cx="9034271" cy="68519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65021" y="-209091"/>
              <a:ext cx="8975090" cy="6812280"/>
            </a:xfrm>
            <a:custGeom>
              <a:avLst/>
              <a:gdLst/>
              <a:ahLst/>
              <a:cxnLst/>
              <a:rect l="l" t="t" r="r" b="b"/>
              <a:pathLst>
                <a:path w="8975090" h="6812280">
                  <a:moveTo>
                    <a:pt x="8974836" y="0"/>
                  </a:moveTo>
                  <a:lnTo>
                    <a:pt x="0" y="0"/>
                  </a:lnTo>
                  <a:lnTo>
                    <a:pt x="0" y="6812277"/>
                  </a:lnTo>
                  <a:lnTo>
                    <a:pt x="8974836" y="6812277"/>
                  </a:lnTo>
                  <a:lnTo>
                    <a:pt x="8974836" y="0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68070" y="5181600"/>
            <a:ext cx="799993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5000" b="1" dirty="0">
                <a:solidFill>
                  <a:srgbClr val="AC5B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大琬集團公司</a:t>
            </a:r>
            <a:endParaRPr lang="en-US" altLang="zh-TW" sz="5000" b="1" dirty="0">
              <a:solidFill>
                <a:srgbClr val="AC5B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algn="r">
              <a:spcBef>
                <a:spcPts val="100"/>
              </a:spcBef>
            </a:pPr>
            <a:r>
              <a:rPr lang="zh-TW" altLang="en-US" sz="5000" b="1" dirty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放眼國際 躍升國際人才</a:t>
            </a:r>
            <a:endParaRPr sz="5000" dirty="0"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3B1A238-7952-C019-538E-C9AC6F472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668070" cy="82187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F59F6E2-C7C5-8B37-8B11-9ACA2AE4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2404812"/>
            <a:ext cx="1754154" cy="82187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0C188FAB-2F18-99A7-6B4B-E799F53B7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53" y="0"/>
            <a:ext cx="9372600" cy="510275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8AFB13E4-73E6-78EF-D496-47D7139D6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1009" y="6165549"/>
            <a:ext cx="352474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47" y="139382"/>
            <a:ext cx="10757917" cy="6620254"/>
            <a:chOff x="687323" y="237742"/>
            <a:chExt cx="10757917" cy="66202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323" y="1069848"/>
              <a:ext cx="5501640" cy="52029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6759" y="1109471"/>
              <a:ext cx="5387340" cy="5088890"/>
            </a:xfrm>
            <a:custGeom>
              <a:avLst/>
              <a:gdLst/>
              <a:ahLst/>
              <a:cxnLst/>
              <a:rect l="l" t="t" r="r" b="b"/>
              <a:pathLst>
                <a:path w="5387340" h="5088890">
                  <a:moveTo>
                    <a:pt x="5387340" y="0"/>
                  </a:moveTo>
                  <a:lnTo>
                    <a:pt x="0" y="0"/>
                  </a:lnTo>
                  <a:lnTo>
                    <a:pt x="0" y="5088636"/>
                  </a:lnTo>
                  <a:lnTo>
                    <a:pt x="5387340" y="5088636"/>
                  </a:lnTo>
                  <a:lnTo>
                    <a:pt x="5387340" y="0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4100" y="1109471"/>
              <a:ext cx="5311140" cy="5107305"/>
            </a:xfrm>
            <a:custGeom>
              <a:avLst/>
              <a:gdLst/>
              <a:ahLst/>
              <a:cxnLst/>
              <a:rect l="l" t="t" r="r" b="b"/>
              <a:pathLst>
                <a:path w="5311140" h="5107305">
                  <a:moveTo>
                    <a:pt x="5311140" y="0"/>
                  </a:moveTo>
                  <a:lnTo>
                    <a:pt x="0" y="0"/>
                  </a:lnTo>
                  <a:lnTo>
                    <a:pt x="0" y="5106924"/>
                  </a:lnTo>
                  <a:lnTo>
                    <a:pt x="5311140" y="5106924"/>
                  </a:lnTo>
                  <a:lnTo>
                    <a:pt x="5311140" y="0"/>
                  </a:lnTo>
                  <a:close/>
                </a:path>
              </a:pathLst>
            </a:custGeom>
            <a:solidFill>
              <a:srgbClr val="E9DFD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9568" y="237742"/>
              <a:ext cx="4678680" cy="662025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8721" y="287273"/>
            <a:ext cx="49244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en-US" sz="3700" spc="-5" dirty="0">
                <a:solidFill>
                  <a:srgbClr val="000000"/>
                </a:solidFill>
              </a:rPr>
              <a:t>   </a:t>
            </a:r>
            <a:r>
              <a:rPr sz="3700" spc="-5" dirty="0" err="1">
                <a:solidFill>
                  <a:srgbClr val="000000"/>
                </a:solidFill>
              </a:rPr>
              <a:t>工作內容</a:t>
            </a:r>
            <a:endParaRPr sz="37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ECEAC29-C20F-CFEF-BA96-1378A990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896" y="5181600"/>
            <a:ext cx="1205104" cy="15780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27778" y="1966066"/>
            <a:ext cx="3908907" cy="3286796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52069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409"/>
              </a:spcBef>
            </a:pPr>
            <a:r>
              <a:rPr sz="3000" b="1" spc="-5" dirty="0" err="1">
                <a:latin typeface="Microsoft JhengHei"/>
                <a:cs typeface="Microsoft JhengHei"/>
              </a:rPr>
              <a:t>工作內容</a:t>
            </a:r>
            <a:endParaRPr lang="en-US" sz="3000" b="1" spc="-5" dirty="0">
              <a:latin typeface="Microsoft JhengHei"/>
              <a:cs typeface="Microsoft JhengHei"/>
            </a:endParaRPr>
          </a:p>
          <a:p>
            <a:pPr marR="34925" algn="ctr">
              <a:lnSpc>
                <a:spcPct val="100000"/>
              </a:lnSpc>
              <a:spcBef>
                <a:spcPts val="430"/>
              </a:spcBef>
            </a:pPr>
            <a:r>
              <a:rPr sz="2000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學習團隊合作、達</a:t>
            </a:r>
            <a:r>
              <a:rPr sz="2000" spc="-15" dirty="0" err="1">
                <a:solidFill>
                  <a:srgbClr val="C00000"/>
                </a:solidFill>
                <a:latin typeface="Microsoft JhengHei"/>
                <a:cs typeface="Microsoft JhengHei"/>
              </a:rPr>
              <a:t>成</a:t>
            </a:r>
            <a:r>
              <a:rPr sz="2000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團隊</a:t>
            </a:r>
            <a:r>
              <a:rPr sz="2000" spc="-15" dirty="0" err="1">
                <a:solidFill>
                  <a:srgbClr val="C00000"/>
                </a:solidFill>
                <a:latin typeface="Microsoft JhengHei"/>
                <a:cs typeface="Microsoft JhengHei"/>
              </a:rPr>
              <a:t>目</a:t>
            </a:r>
            <a:r>
              <a:rPr sz="2000" dirty="0" err="1">
                <a:solidFill>
                  <a:srgbClr val="C00000"/>
                </a:solidFill>
                <a:latin typeface="Microsoft JhengHei"/>
                <a:cs typeface="Microsoft JhengHei"/>
              </a:rPr>
              <a:t>標</a:t>
            </a:r>
            <a:r>
              <a:rPr lang="zh-TW" altLang="en-US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en-US" altLang="zh-TW" spc="-5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80795" indent="-45720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1015365" algn="l"/>
              </a:tabLst>
            </a:pPr>
            <a:r>
              <a:rPr lang="zh-TW" altLang="en-US"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lang="zh-TW" altLang="en-US" sz="23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學習跨境電商作業</a:t>
            </a:r>
            <a:endParaRPr lang="en-US" altLang="zh-TW" sz="2300" spc="-5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80795" indent="-45720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1015365" algn="l"/>
              </a:tabLst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產品學習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80795" indent="-45720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1015365" algn="l"/>
              </a:tabLst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影片剪輯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80795" indent="-45720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1015365" algn="l"/>
              </a:tabLst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參與電商競賽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823595">
              <a:lnSpc>
                <a:spcPct val="100000"/>
              </a:lnSpc>
              <a:spcBef>
                <a:spcPts val="1080"/>
              </a:spcBef>
              <a:tabLst>
                <a:tab pos="1015365" algn="l"/>
              </a:tabLst>
            </a:pP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6B137BF-87B7-3125-F61B-D6F47620E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58" y="1069848"/>
            <a:ext cx="3246959" cy="234364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761897F-F1C6-657F-A2FC-4889DD54A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368" y="3444510"/>
            <a:ext cx="3611689" cy="2688246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6FB332C9-4011-C150-B01C-8683AD0A02B0}"/>
              </a:ext>
            </a:extLst>
          </p:cNvPr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6EB53E99-B690-2C1E-9045-3D27E08992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9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id="{2227B21A-6F56-B811-F867-00E4315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021" y="5388555"/>
            <a:ext cx="1137241" cy="135666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677682" y="-1"/>
            <a:ext cx="6514318" cy="6858001"/>
            <a:chOff x="6050279" y="0"/>
            <a:chExt cx="6141720" cy="6858000"/>
          </a:xfrm>
        </p:grpSpPr>
        <p:sp>
          <p:nvSpPr>
            <p:cNvPr id="3" name="object 3"/>
            <p:cNvSpPr/>
            <p:nvPr/>
          </p:nvSpPr>
          <p:spPr>
            <a:xfrm>
              <a:off x="11778995" y="659282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8"/>
                  </a:lnTo>
                </a:path>
              </a:pathLst>
            </a:custGeom>
            <a:ln w="9525">
              <a:solidFill>
                <a:srgbClr val="A7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79" y="0"/>
              <a:ext cx="6141719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09715" y="0"/>
              <a:ext cx="6082665" cy="6858000"/>
            </a:xfrm>
            <a:custGeom>
              <a:avLst/>
              <a:gdLst/>
              <a:ahLst/>
              <a:cxnLst/>
              <a:rect l="l" t="t" r="r" b="b"/>
              <a:pathLst>
                <a:path w="6082665" h="6858000">
                  <a:moveTo>
                    <a:pt x="0" y="0"/>
                  </a:moveTo>
                  <a:lnTo>
                    <a:pt x="0" y="6857998"/>
                  </a:lnTo>
                  <a:lnTo>
                    <a:pt x="6082284" y="6857998"/>
                  </a:lnTo>
                  <a:lnTo>
                    <a:pt x="6082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859" y="287273"/>
            <a:ext cx="5862955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實習花絮</a:t>
            </a:r>
            <a:endParaRPr sz="37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5863" y="648896"/>
            <a:ext cx="734695" cy="1842770"/>
          </a:xfrm>
          <a:custGeom>
            <a:avLst/>
            <a:gdLst/>
            <a:ahLst/>
            <a:cxnLst/>
            <a:rect l="l" t="t" r="r" b="b"/>
            <a:pathLst>
              <a:path w="734695" h="1842770">
                <a:moveTo>
                  <a:pt x="0" y="0"/>
                </a:moveTo>
                <a:lnTo>
                  <a:pt x="51850" y="134"/>
                </a:lnTo>
                <a:lnTo>
                  <a:pt x="103691" y="530"/>
                </a:lnTo>
                <a:lnTo>
                  <a:pt x="155524" y="1172"/>
                </a:lnTo>
                <a:lnTo>
                  <a:pt x="207347" y="2048"/>
                </a:lnTo>
                <a:lnTo>
                  <a:pt x="259159" y="3143"/>
                </a:lnTo>
                <a:lnTo>
                  <a:pt x="310960" y="4443"/>
                </a:lnTo>
                <a:lnTo>
                  <a:pt x="362748" y="5936"/>
                </a:lnTo>
                <a:lnTo>
                  <a:pt x="414523" y="7607"/>
                </a:lnTo>
                <a:lnTo>
                  <a:pt x="466285" y="9443"/>
                </a:lnTo>
                <a:lnTo>
                  <a:pt x="518033" y="11430"/>
                </a:lnTo>
                <a:lnTo>
                  <a:pt x="563448" y="11911"/>
                </a:lnTo>
                <a:lnTo>
                  <a:pt x="613313" y="12326"/>
                </a:lnTo>
                <a:lnTo>
                  <a:pt x="660130" y="15928"/>
                </a:lnTo>
                <a:lnTo>
                  <a:pt x="714629" y="45720"/>
                </a:lnTo>
                <a:lnTo>
                  <a:pt x="722520" y="91308"/>
                </a:lnTo>
                <a:lnTo>
                  <a:pt x="723504" y="137330"/>
                </a:lnTo>
                <a:lnTo>
                  <a:pt x="718752" y="183456"/>
                </a:lnTo>
                <a:lnTo>
                  <a:pt x="709435" y="229355"/>
                </a:lnTo>
                <a:lnTo>
                  <a:pt x="696722" y="274700"/>
                </a:lnTo>
                <a:lnTo>
                  <a:pt x="690223" y="322367"/>
                </a:lnTo>
                <a:lnTo>
                  <a:pt x="694874" y="370802"/>
                </a:lnTo>
                <a:lnTo>
                  <a:pt x="702775" y="419432"/>
                </a:lnTo>
                <a:lnTo>
                  <a:pt x="706024" y="467684"/>
                </a:lnTo>
                <a:lnTo>
                  <a:pt x="696722" y="514985"/>
                </a:lnTo>
                <a:lnTo>
                  <a:pt x="674348" y="536971"/>
                </a:lnTo>
                <a:lnTo>
                  <a:pt x="638127" y="554672"/>
                </a:lnTo>
                <a:lnTo>
                  <a:pt x="604406" y="572563"/>
                </a:lnTo>
                <a:lnTo>
                  <a:pt x="589534" y="595122"/>
                </a:lnTo>
                <a:lnTo>
                  <a:pt x="606571" y="613231"/>
                </a:lnTo>
                <a:lnTo>
                  <a:pt x="646874" y="621696"/>
                </a:lnTo>
                <a:lnTo>
                  <a:pt x="694225" y="628304"/>
                </a:lnTo>
                <a:lnTo>
                  <a:pt x="732409" y="640842"/>
                </a:lnTo>
                <a:lnTo>
                  <a:pt x="734407" y="656488"/>
                </a:lnTo>
                <a:lnTo>
                  <a:pt x="705627" y="672480"/>
                </a:lnTo>
                <a:lnTo>
                  <a:pt x="667918" y="689830"/>
                </a:lnTo>
                <a:lnTo>
                  <a:pt x="643128" y="709549"/>
                </a:lnTo>
                <a:lnTo>
                  <a:pt x="643870" y="735679"/>
                </a:lnTo>
                <a:lnTo>
                  <a:pt x="664972" y="761047"/>
                </a:lnTo>
                <a:lnTo>
                  <a:pt x="693027" y="786415"/>
                </a:lnTo>
                <a:lnTo>
                  <a:pt x="714629" y="812546"/>
                </a:lnTo>
                <a:lnTo>
                  <a:pt x="709552" y="841462"/>
                </a:lnTo>
                <a:lnTo>
                  <a:pt x="677830" y="868902"/>
                </a:lnTo>
                <a:lnTo>
                  <a:pt x="642155" y="896770"/>
                </a:lnTo>
                <a:lnTo>
                  <a:pt x="625221" y="926973"/>
                </a:lnTo>
                <a:lnTo>
                  <a:pt x="639482" y="959550"/>
                </a:lnTo>
                <a:lnTo>
                  <a:pt x="669210" y="990806"/>
                </a:lnTo>
                <a:lnTo>
                  <a:pt x="694818" y="1021609"/>
                </a:lnTo>
                <a:lnTo>
                  <a:pt x="696722" y="1052830"/>
                </a:lnTo>
                <a:lnTo>
                  <a:pt x="683174" y="1065905"/>
                </a:lnTo>
                <a:lnTo>
                  <a:pt x="662638" y="1076182"/>
                </a:lnTo>
                <a:lnTo>
                  <a:pt x="641268" y="1086244"/>
                </a:lnTo>
                <a:lnTo>
                  <a:pt x="625221" y="1098677"/>
                </a:lnTo>
                <a:lnTo>
                  <a:pt x="603763" y="1143478"/>
                </a:lnTo>
                <a:lnTo>
                  <a:pt x="601080" y="1191120"/>
                </a:lnTo>
                <a:lnTo>
                  <a:pt x="609127" y="1240390"/>
                </a:lnTo>
                <a:lnTo>
                  <a:pt x="619856" y="1290075"/>
                </a:lnTo>
                <a:lnTo>
                  <a:pt x="625221" y="1338961"/>
                </a:lnTo>
                <a:lnTo>
                  <a:pt x="625221" y="1792151"/>
                </a:lnTo>
                <a:lnTo>
                  <a:pt x="625221" y="1842515"/>
                </a:lnTo>
              </a:path>
            </a:pathLst>
          </a:custGeom>
          <a:ln w="19050">
            <a:solidFill>
              <a:srgbClr val="E685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38" y="4495800"/>
            <a:ext cx="1518920" cy="1929764"/>
          </a:xfrm>
          <a:custGeom>
            <a:avLst/>
            <a:gdLst/>
            <a:ahLst/>
            <a:cxnLst/>
            <a:rect l="l" t="t" r="r" b="b"/>
            <a:pathLst>
              <a:path w="1518920" h="1929764">
                <a:moveTo>
                  <a:pt x="74676" y="0"/>
                </a:moveTo>
                <a:lnTo>
                  <a:pt x="76502" y="44770"/>
                </a:lnTo>
                <a:lnTo>
                  <a:pt x="81608" y="89804"/>
                </a:lnTo>
                <a:lnTo>
                  <a:pt x="89428" y="135048"/>
                </a:lnTo>
                <a:lnTo>
                  <a:pt x="99399" y="180446"/>
                </a:lnTo>
                <a:lnTo>
                  <a:pt x="110959" y="225943"/>
                </a:lnTo>
                <a:lnTo>
                  <a:pt x="123542" y="271483"/>
                </a:lnTo>
                <a:lnTo>
                  <a:pt x="136587" y="317012"/>
                </a:lnTo>
                <a:lnTo>
                  <a:pt x="149529" y="362473"/>
                </a:lnTo>
                <a:lnTo>
                  <a:pt x="161805" y="407812"/>
                </a:lnTo>
                <a:lnTo>
                  <a:pt x="172852" y="452974"/>
                </a:lnTo>
                <a:lnTo>
                  <a:pt x="182106" y="497903"/>
                </a:lnTo>
                <a:lnTo>
                  <a:pt x="189004" y="542544"/>
                </a:lnTo>
                <a:lnTo>
                  <a:pt x="192981" y="586841"/>
                </a:lnTo>
                <a:lnTo>
                  <a:pt x="193476" y="630740"/>
                </a:lnTo>
                <a:lnTo>
                  <a:pt x="189924" y="674184"/>
                </a:lnTo>
                <a:lnTo>
                  <a:pt x="181761" y="717120"/>
                </a:lnTo>
                <a:lnTo>
                  <a:pt x="168425" y="759491"/>
                </a:lnTo>
                <a:lnTo>
                  <a:pt x="149351" y="801243"/>
                </a:lnTo>
                <a:lnTo>
                  <a:pt x="71018" y="828421"/>
                </a:lnTo>
                <a:lnTo>
                  <a:pt x="25036" y="836640"/>
                </a:lnTo>
                <a:lnTo>
                  <a:pt x="0" y="857122"/>
                </a:lnTo>
                <a:lnTo>
                  <a:pt x="2814" y="891025"/>
                </a:lnTo>
                <a:lnTo>
                  <a:pt x="24780" y="923099"/>
                </a:lnTo>
                <a:lnTo>
                  <a:pt x="58111" y="954051"/>
                </a:lnTo>
                <a:lnTo>
                  <a:pt x="95019" y="984588"/>
                </a:lnTo>
                <a:lnTo>
                  <a:pt x="127720" y="1015415"/>
                </a:lnTo>
                <a:lnTo>
                  <a:pt x="148426" y="1047240"/>
                </a:lnTo>
                <a:lnTo>
                  <a:pt x="149351" y="1080770"/>
                </a:lnTo>
                <a:lnTo>
                  <a:pt x="122741" y="1115373"/>
                </a:lnTo>
                <a:lnTo>
                  <a:pt x="82267" y="1147435"/>
                </a:lnTo>
                <a:lnTo>
                  <a:pt x="50446" y="1178778"/>
                </a:lnTo>
                <a:lnTo>
                  <a:pt x="49796" y="1211224"/>
                </a:lnTo>
                <a:lnTo>
                  <a:pt x="75696" y="1225210"/>
                </a:lnTo>
                <a:lnTo>
                  <a:pt x="114231" y="1229183"/>
                </a:lnTo>
                <a:lnTo>
                  <a:pt x="151664" y="1233493"/>
                </a:lnTo>
                <a:lnTo>
                  <a:pt x="174256" y="1248486"/>
                </a:lnTo>
                <a:lnTo>
                  <a:pt x="171134" y="1286434"/>
                </a:lnTo>
                <a:lnTo>
                  <a:pt x="140020" y="1322574"/>
                </a:lnTo>
                <a:lnTo>
                  <a:pt x="101129" y="1358939"/>
                </a:lnTo>
                <a:lnTo>
                  <a:pt x="74676" y="1397558"/>
                </a:lnTo>
                <a:lnTo>
                  <a:pt x="73823" y="1431822"/>
                </a:lnTo>
                <a:lnTo>
                  <a:pt x="88922" y="1465961"/>
                </a:lnTo>
                <a:lnTo>
                  <a:pt x="111999" y="1500038"/>
                </a:lnTo>
                <a:lnTo>
                  <a:pt x="135080" y="1534117"/>
                </a:lnTo>
                <a:lnTo>
                  <a:pt x="150188" y="1568262"/>
                </a:lnTo>
                <a:lnTo>
                  <a:pt x="149351" y="1602536"/>
                </a:lnTo>
                <a:lnTo>
                  <a:pt x="134234" y="1643079"/>
                </a:lnTo>
                <a:lnTo>
                  <a:pt x="117908" y="1685282"/>
                </a:lnTo>
                <a:lnTo>
                  <a:pt x="104570" y="1727849"/>
                </a:lnTo>
                <a:lnTo>
                  <a:pt x="98419" y="1769486"/>
                </a:lnTo>
                <a:lnTo>
                  <a:pt x="103654" y="1808897"/>
                </a:lnTo>
                <a:lnTo>
                  <a:pt x="124472" y="1844789"/>
                </a:lnTo>
                <a:lnTo>
                  <a:pt x="151852" y="1867776"/>
                </a:lnTo>
                <a:lnTo>
                  <a:pt x="184640" y="1882656"/>
                </a:lnTo>
                <a:lnTo>
                  <a:pt x="222118" y="1890595"/>
                </a:lnTo>
                <a:lnTo>
                  <a:pt x="263569" y="1892760"/>
                </a:lnTo>
                <a:lnTo>
                  <a:pt x="308275" y="1890316"/>
                </a:lnTo>
                <a:lnTo>
                  <a:pt x="355519" y="1884430"/>
                </a:lnTo>
                <a:lnTo>
                  <a:pt x="404584" y="1876267"/>
                </a:lnTo>
                <a:lnTo>
                  <a:pt x="454752" y="1866994"/>
                </a:lnTo>
                <a:lnTo>
                  <a:pt x="505306" y="1857777"/>
                </a:lnTo>
                <a:lnTo>
                  <a:pt x="555527" y="1849782"/>
                </a:lnTo>
                <a:lnTo>
                  <a:pt x="604700" y="1844175"/>
                </a:lnTo>
                <a:lnTo>
                  <a:pt x="652105" y="1842122"/>
                </a:lnTo>
                <a:lnTo>
                  <a:pt x="697026" y="1844789"/>
                </a:lnTo>
                <a:lnTo>
                  <a:pt x="746751" y="1850707"/>
                </a:lnTo>
                <a:lnTo>
                  <a:pt x="796577" y="1856167"/>
                </a:lnTo>
                <a:lnTo>
                  <a:pt x="846471" y="1861314"/>
                </a:lnTo>
                <a:lnTo>
                  <a:pt x="896401" y="1866292"/>
                </a:lnTo>
                <a:lnTo>
                  <a:pt x="946335" y="1871244"/>
                </a:lnTo>
                <a:lnTo>
                  <a:pt x="996241" y="1876316"/>
                </a:lnTo>
                <a:lnTo>
                  <a:pt x="1046085" y="1881652"/>
                </a:lnTo>
                <a:lnTo>
                  <a:pt x="1095837" y="1887395"/>
                </a:lnTo>
                <a:lnTo>
                  <a:pt x="1145462" y="1893690"/>
                </a:lnTo>
                <a:lnTo>
                  <a:pt x="1194930" y="1900682"/>
                </a:lnTo>
                <a:lnTo>
                  <a:pt x="1242160" y="1908661"/>
                </a:lnTo>
                <a:lnTo>
                  <a:pt x="1291996" y="1917590"/>
                </a:lnTo>
                <a:lnTo>
                  <a:pt x="1342673" y="1925304"/>
                </a:lnTo>
                <a:lnTo>
                  <a:pt x="1392429" y="1929636"/>
                </a:lnTo>
                <a:lnTo>
                  <a:pt x="1439499" y="1928420"/>
                </a:lnTo>
                <a:lnTo>
                  <a:pt x="1482119" y="1919491"/>
                </a:lnTo>
                <a:lnTo>
                  <a:pt x="1518526" y="1900682"/>
                </a:lnTo>
              </a:path>
            </a:pathLst>
          </a:custGeom>
          <a:ln w="19050">
            <a:solidFill>
              <a:srgbClr val="E685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D51965E-3438-6E02-E992-C38B877CB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6" y="1156115"/>
            <a:ext cx="3652205" cy="487070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444F0675-1F43-732A-25FA-C04FB5CD4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75" y="648896"/>
            <a:ext cx="3943699" cy="5539881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ED3595CB-D177-4882-BB14-9A450CE4E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35" y="716923"/>
            <a:ext cx="3493357" cy="2620018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90C1D6F5-E761-F76C-3720-38A4051A0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38" y="3602238"/>
            <a:ext cx="3385118" cy="2538839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60DAAAB-F4A1-9F22-6842-6AAEAAFDD7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10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0" y="-105425"/>
            <a:ext cx="7588920" cy="6956665"/>
            <a:chOff x="4624136" y="101037"/>
            <a:chExt cx="7154859" cy="6956664"/>
          </a:xfrm>
        </p:grpSpPr>
        <p:sp>
          <p:nvSpPr>
            <p:cNvPr id="3" name="object 3"/>
            <p:cNvSpPr/>
            <p:nvPr/>
          </p:nvSpPr>
          <p:spPr>
            <a:xfrm>
              <a:off x="11778995" y="659282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8"/>
                  </a:lnTo>
                </a:path>
              </a:pathLst>
            </a:custGeom>
            <a:ln w="9525">
              <a:solidFill>
                <a:srgbClr val="A7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2625" y="101037"/>
              <a:ext cx="6141719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24136" y="199701"/>
              <a:ext cx="6082665" cy="6858000"/>
            </a:xfrm>
            <a:custGeom>
              <a:avLst/>
              <a:gdLst/>
              <a:ahLst/>
              <a:cxnLst/>
              <a:rect l="l" t="t" r="r" b="b"/>
              <a:pathLst>
                <a:path w="6082665" h="6858000">
                  <a:moveTo>
                    <a:pt x="0" y="0"/>
                  </a:moveTo>
                  <a:lnTo>
                    <a:pt x="0" y="6857998"/>
                  </a:lnTo>
                  <a:lnTo>
                    <a:pt x="6082284" y="6857998"/>
                  </a:lnTo>
                  <a:lnTo>
                    <a:pt x="6082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859" y="287273"/>
            <a:ext cx="5862955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實習花絮</a:t>
            </a:r>
            <a:r>
              <a:rPr lang="en-US" altLang="zh-TW" sz="3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-</a:t>
            </a:r>
            <a:r>
              <a:rPr lang="zh-TW" altLang="en-US" sz="3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參與電商競賽</a:t>
            </a:r>
            <a:endParaRPr sz="37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3969" y="990981"/>
            <a:ext cx="734695" cy="1842770"/>
          </a:xfrm>
          <a:custGeom>
            <a:avLst/>
            <a:gdLst/>
            <a:ahLst/>
            <a:cxnLst/>
            <a:rect l="l" t="t" r="r" b="b"/>
            <a:pathLst>
              <a:path w="734695" h="1842770">
                <a:moveTo>
                  <a:pt x="0" y="0"/>
                </a:moveTo>
                <a:lnTo>
                  <a:pt x="51850" y="134"/>
                </a:lnTo>
                <a:lnTo>
                  <a:pt x="103691" y="530"/>
                </a:lnTo>
                <a:lnTo>
                  <a:pt x="155524" y="1172"/>
                </a:lnTo>
                <a:lnTo>
                  <a:pt x="207347" y="2048"/>
                </a:lnTo>
                <a:lnTo>
                  <a:pt x="259159" y="3143"/>
                </a:lnTo>
                <a:lnTo>
                  <a:pt x="310960" y="4443"/>
                </a:lnTo>
                <a:lnTo>
                  <a:pt x="362748" y="5936"/>
                </a:lnTo>
                <a:lnTo>
                  <a:pt x="414523" y="7607"/>
                </a:lnTo>
                <a:lnTo>
                  <a:pt x="466285" y="9443"/>
                </a:lnTo>
                <a:lnTo>
                  <a:pt x="518033" y="11430"/>
                </a:lnTo>
                <a:lnTo>
                  <a:pt x="563448" y="11911"/>
                </a:lnTo>
                <a:lnTo>
                  <a:pt x="613313" y="12326"/>
                </a:lnTo>
                <a:lnTo>
                  <a:pt x="660130" y="15928"/>
                </a:lnTo>
                <a:lnTo>
                  <a:pt x="714629" y="45720"/>
                </a:lnTo>
                <a:lnTo>
                  <a:pt x="722520" y="91308"/>
                </a:lnTo>
                <a:lnTo>
                  <a:pt x="723504" y="137330"/>
                </a:lnTo>
                <a:lnTo>
                  <a:pt x="718752" y="183456"/>
                </a:lnTo>
                <a:lnTo>
                  <a:pt x="709435" y="229355"/>
                </a:lnTo>
                <a:lnTo>
                  <a:pt x="696722" y="274700"/>
                </a:lnTo>
                <a:lnTo>
                  <a:pt x="690223" y="322367"/>
                </a:lnTo>
                <a:lnTo>
                  <a:pt x="694874" y="370802"/>
                </a:lnTo>
                <a:lnTo>
                  <a:pt x="702775" y="419432"/>
                </a:lnTo>
                <a:lnTo>
                  <a:pt x="706024" y="467684"/>
                </a:lnTo>
                <a:lnTo>
                  <a:pt x="696722" y="514985"/>
                </a:lnTo>
                <a:lnTo>
                  <a:pt x="674348" y="536971"/>
                </a:lnTo>
                <a:lnTo>
                  <a:pt x="638127" y="554672"/>
                </a:lnTo>
                <a:lnTo>
                  <a:pt x="604406" y="572563"/>
                </a:lnTo>
                <a:lnTo>
                  <a:pt x="589534" y="595122"/>
                </a:lnTo>
                <a:lnTo>
                  <a:pt x="606571" y="613231"/>
                </a:lnTo>
                <a:lnTo>
                  <a:pt x="646874" y="621696"/>
                </a:lnTo>
                <a:lnTo>
                  <a:pt x="694225" y="628304"/>
                </a:lnTo>
                <a:lnTo>
                  <a:pt x="732409" y="640842"/>
                </a:lnTo>
                <a:lnTo>
                  <a:pt x="734407" y="656488"/>
                </a:lnTo>
                <a:lnTo>
                  <a:pt x="705627" y="672480"/>
                </a:lnTo>
                <a:lnTo>
                  <a:pt x="667918" y="689830"/>
                </a:lnTo>
                <a:lnTo>
                  <a:pt x="643128" y="709549"/>
                </a:lnTo>
                <a:lnTo>
                  <a:pt x="643870" y="735679"/>
                </a:lnTo>
                <a:lnTo>
                  <a:pt x="664972" y="761047"/>
                </a:lnTo>
                <a:lnTo>
                  <a:pt x="693027" y="786415"/>
                </a:lnTo>
                <a:lnTo>
                  <a:pt x="714629" y="812546"/>
                </a:lnTo>
                <a:lnTo>
                  <a:pt x="709552" y="841462"/>
                </a:lnTo>
                <a:lnTo>
                  <a:pt x="677830" y="868902"/>
                </a:lnTo>
                <a:lnTo>
                  <a:pt x="642155" y="896770"/>
                </a:lnTo>
                <a:lnTo>
                  <a:pt x="625221" y="926973"/>
                </a:lnTo>
                <a:lnTo>
                  <a:pt x="639482" y="959550"/>
                </a:lnTo>
                <a:lnTo>
                  <a:pt x="669210" y="990806"/>
                </a:lnTo>
                <a:lnTo>
                  <a:pt x="694818" y="1021609"/>
                </a:lnTo>
                <a:lnTo>
                  <a:pt x="696722" y="1052830"/>
                </a:lnTo>
                <a:lnTo>
                  <a:pt x="683174" y="1065905"/>
                </a:lnTo>
                <a:lnTo>
                  <a:pt x="662638" y="1076182"/>
                </a:lnTo>
                <a:lnTo>
                  <a:pt x="641268" y="1086244"/>
                </a:lnTo>
                <a:lnTo>
                  <a:pt x="625221" y="1098677"/>
                </a:lnTo>
                <a:lnTo>
                  <a:pt x="603763" y="1143478"/>
                </a:lnTo>
                <a:lnTo>
                  <a:pt x="601080" y="1191120"/>
                </a:lnTo>
                <a:lnTo>
                  <a:pt x="609127" y="1240390"/>
                </a:lnTo>
                <a:lnTo>
                  <a:pt x="619856" y="1290075"/>
                </a:lnTo>
                <a:lnTo>
                  <a:pt x="625221" y="1338961"/>
                </a:lnTo>
                <a:lnTo>
                  <a:pt x="625221" y="1792151"/>
                </a:lnTo>
                <a:lnTo>
                  <a:pt x="625221" y="1842515"/>
                </a:lnTo>
              </a:path>
            </a:pathLst>
          </a:custGeom>
          <a:ln w="19050">
            <a:solidFill>
              <a:srgbClr val="E685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38" y="4495800"/>
            <a:ext cx="1518920" cy="1929764"/>
          </a:xfrm>
          <a:custGeom>
            <a:avLst/>
            <a:gdLst/>
            <a:ahLst/>
            <a:cxnLst/>
            <a:rect l="l" t="t" r="r" b="b"/>
            <a:pathLst>
              <a:path w="1518920" h="1929764">
                <a:moveTo>
                  <a:pt x="74676" y="0"/>
                </a:moveTo>
                <a:lnTo>
                  <a:pt x="76502" y="44770"/>
                </a:lnTo>
                <a:lnTo>
                  <a:pt x="81608" y="89804"/>
                </a:lnTo>
                <a:lnTo>
                  <a:pt x="89428" y="135048"/>
                </a:lnTo>
                <a:lnTo>
                  <a:pt x="99399" y="180446"/>
                </a:lnTo>
                <a:lnTo>
                  <a:pt x="110959" y="225943"/>
                </a:lnTo>
                <a:lnTo>
                  <a:pt x="123542" y="271483"/>
                </a:lnTo>
                <a:lnTo>
                  <a:pt x="136587" y="317012"/>
                </a:lnTo>
                <a:lnTo>
                  <a:pt x="149529" y="362473"/>
                </a:lnTo>
                <a:lnTo>
                  <a:pt x="161805" y="407812"/>
                </a:lnTo>
                <a:lnTo>
                  <a:pt x="172852" y="452974"/>
                </a:lnTo>
                <a:lnTo>
                  <a:pt x="182106" y="497903"/>
                </a:lnTo>
                <a:lnTo>
                  <a:pt x="189004" y="542544"/>
                </a:lnTo>
                <a:lnTo>
                  <a:pt x="192981" y="586841"/>
                </a:lnTo>
                <a:lnTo>
                  <a:pt x="193476" y="630740"/>
                </a:lnTo>
                <a:lnTo>
                  <a:pt x="189924" y="674184"/>
                </a:lnTo>
                <a:lnTo>
                  <a:pt x="181761" y="717120"/>
                </a:lnTo>
                <a:lnTo>
                  <a:pt x="168425" y="759491"/>
                </a:lnTo>
                <a:lnTo>
                  <a:pt x="149351" y="801243"/>
                </a:lnTo>
                <a:lnTo>
                  <a:pt x="71018" y="828421"/>
                </a:lnTo>
                <a:lnTo>
                  <a:pt x="25036" y="836640"/>
                </a:lnTo>
                <a:lnTo>
                  <a:pt x="0" y="857122"/>
                </a:lnTo>
                <a:lnTo>
                  <a:pt x="2814" y="891025"/>
                </a:lnTo>
                <a:lnTo>
                  <a:pt x="24780" y="923099"/>
                </a:lnTo>
                <a:lnTo>
                  <a:pt x="58111" y="954051"/>
                </a:lnTo>
                <a:lnTo>
                  <a:pt x="95019" y="984588"/>
                </a:lnTo>
                <a:lnTo>
                  <a:pt x="127720" y="1015415"/>
                </a:lnTo>
                <a:lnTo>
                  <a:pt x="148426" y="1047240"/>
                </a:lnTo>
                <a:lnTo>
                  <a:pt x="149351" y="1080770"/>
                </a:lnTo>
                <a:lnTo>
                  <a:pt x="122741" y="1115373"/>
                </a:lnTo>
                <a:lnTo>
                  <a:pt x="82267" y="1147435"/>
                </a:lnTo>
                <a:lnTo>
                  <a:pt x="50446" y="1178778"/>
                </a:lnTo>
                <a:lnTo>
                  <a:pt x="49796" y="1211224"/>
                </a:lnTo>
                <a:lnTo>
                  <a:pt x="75696" y="1225210"/>
                </a:lnTo>
                <a:lnTo>
                  <a:pt x="114231" y="1229183"/>
                </a:lnTo>
                <a:lnTo>
                  <a:pt x="151664" y="1233493"/>
                </a:lnTo>
                <a:lnTo>
                  <a:pt x="174256" y="1248486"/>
                </a:lnTo>
                <a:lnTo>
                  <a:pt x="171134" y="1286434"/>
                </a:lnTo>
                <a:lnTo>
                  <a:pt x="140020" y="1322574"/>
                </a:lnTo>
                <a:lnTo>
                  <a:pt x="101129" y="1358939"/>
                </a:lnTo>
                <a:lnTo>
                  <a:pt x="74676" y="1397558"/>
                </a:lnTo>
                <a:lnTo>
                  <a:pt x="73823" y="1431822"/>
                </a:lnTo>
                <a:lnTo>
                  <a:pt x="88922" y="1465961"/>
                </a:lnTo>
                <a:lnTo>
                  <a:pt x="111999" y="1500038"/>
                </a:lnTo>
                <a:lnTo>
                  <a:pt x="135080" y="1534117"/>
                </a:lnTo>
                <a:lnTo>
                  <a:pt x="150188" y="1568262"/>
                </a:lnTo>
                <a:lnTo>
                  <a:pt x="149351" y="1602536"/>
                </a:lnTo>
                <a:lnTo>
                  <a:pt x="134234" y="1643079"/>
                </a:lnTo>
                <a:lnTo>
                  <a:pt x="117908" y="1685282"/>
                </a:lnTo>
                <a:lnTo>
                  <a:pt x="104570" y="1727849"/>
                </a:lnTo>
                <a:lnTo>
                  <a:pt x="98419" y="1769486"/>
                </a:lnTo>
                <a:lnTo>
                  <a:pt x="103654" y="1808897"/>
                </a:lnTo>
                <a:lnTo>
                  <a:pt x="124472" y="1844789"/>
                </a:lnTo>
                <a:lnTo>
                  <a:pt x="151852" y="1867776"/>
                </a:lnTo>
                <a:lnTo>
                  <a:pt x="184640" y="1882656"/>
                </a:lnTo>
                <a:lnTo>
                  <a:pt x="222118" y="1890595"/>
                </a:lnTo>
                <a:lnTo>
                  <a:pt x="263569" y="1892760"/>
                </a:lnTo>
                <a:lnTo>
                  <a:pt x="308275" y="1890316"/>
                </a:lnTo>
                <a:lnTo>
                  <a:pt x="355519" y="1884430"/>
                </a:lnTo>
                <a:lnTo>
                  <a:pt x="404584" y="1876267"/>
                </a:lnTo>
                <a:lnTo>
                  <a:pt x="454752" y="1866994"/>
                </a:lnTo>
                <a:lnTo>
                  <a:pt x="505306" y="1857777"/>
                </a:lnTo>
                <a:lnTo>
                  <a:pt x="555527" y="1849782"/>
                </a:lnTo>
                <a:lnTo>
                  <a:pt x="604700" y="1844175"/>
                </a:lnTo>
                <a:lnTo>
                  <a:pt x="652105" y="1842122"/>
                </a:lnTo>
                <a:lnTo>
                  <a:pt x="697026" y="1844789"/>
                </a:lnTo>
                <a:lnTo>
                  <a:pt x="746751" y="1850707"/>
                </a:lnTo>
                <a:lnTo>
                  <a:pt x="796577" y="1856167"/>
                </a:lnTo>
                <a:lnTo>
                  <a:pt x="846471" y="1861314"/>
                </a:lnTo>
                <a:lnTo>
                  <a:pt x="896401" y="1866292"/>
                </a:lnTo>
                <a:lnTo>
                  <a:pt x="946335" y="1871244"/>
                </a:lnTo>
                <a:lnTo>
                  <a:pt x="996241" y="1876316"/>
                </a:lnTo>
                <a:lnTo>
                  <a:pt x="1046085" y="1881652"/>
                </a:lnTo>
                <a:lnTo>
                  <a:pt x="1095837" y="1887395"/>
                </a:lnTo>
                <a:lnTo>
                  <a:pt x="1145462" y="1893690"/>
                </a:lnTo>
                <a:lnTo>
                  <a:pt x="1194930" y="1900682"/>
                </a:lnTo>
                <a:lnTo>
                  <a:pt x="1242160" y="1908661"/>
                </a:lnTo>
                <a:lnTo>
                  <a:pt x="1291996" y="1917590"/>
                </a:lnTo>
                <a:lnTo>
                  <a:pt x="1342673" y="1925304"/>
                </a:lnTo>
                <a:lnTo>
                  <a:pt x="1392429" y="1929636"/>
                </a:lnTo>
                <a:lnTo>
                  <a:pt x="1439499" y="1928420"/>
                </a:lnTo>
                <a:lnTo>
                  <a:pt x="1482119" y="1919491"/>
                </a:lnTo>
                <a:lnTo>
                  <a:pt x="1518526" y="1900682"/>
                </a:lnTo>
              </a:path>
            </a:pathLst>
          </a:custGeom>
          <a:ln w="19050">
            <a:solidFill>
              <a:srgbClr val="E685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9CD2003-810C-B4CA-9070-106809A34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1537642"/>
            <a:ext cx="4703871" cy="378271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9E80D27-1252-363F-2857-25A95BFA9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17" y="107767"/>
            <a:ext cx="3440906" cy="25908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0106659-89E9-8A4D-5B8B-74CF3A4E2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816" y="2886362"/>
            <a:ext cx="3911690" cy="3930771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ED48EFF-7A0A-D1A8-8DCE-B052D44E7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844" y="5460682"/>
            <a:ext cx="819264" cy="1181265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BA5515C-7317-CAA6-1C86-4CEFDD90D1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11</a:t>
            </a:fld>
            <a:endParaRPr lang="en-US" altLang="zh-TW" spc="-5" dirty="0"/>
          </a:p>
        </p:txBody>
      </p:sp>
    </p:spTree>
    <p:extLst>
      <p:ext uri="{BB962C8B-B14F-4D97-AF65-F5344CB8AC3E}">
        <p14:creationId xmlns:p14="http://schemas.microsoft.com/office/powerpoint/2010/main" val="158412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9525" y="-88316"/>
            <a:ext cx="9740264" cy="6940672"/>
            <a:chOff x="2983049" y="0"/>
            <a:chExt cx="9740264" cy="6940672"/>
          </a:xfrm>
        </p:grpSpPr>
        <p:sp>
          <p:nvSpPr>
            <p:cNvPr id="5" name="object 5"/>
            <p:cNvSpPr/>
            <p:nvPr/>
          </p:nvSpPr>
          <p:spPr>
            <a:xfrm>
              <a:off x="2983049" y="82672"/>
              <a:ext cx="6236335" cy="6858000"/>
            </a:xfrm>
            <a:custGeom>
              <a:avLst/>
              <a:gdLst/>
              <a:ahLst/>
              <a:cxnLst/>
              <a:rect l="l" t="t" r="r" b="b"/>
              <a:pathLst>
                <a:path w="6236335" h="6858000">
                  <a:moveTo>
                    <a:pt x="6236208" y="6857996"/>
                  </a:moveTo>
                  <a:lnTo>
                    <a:pt x="6236208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6236208" y="6857996"/>
                  </a:lnTo>
                  <a:close/>
                </a:path>
              </a:pathLst>
            </a:custGeom>
            <a:solidFill>
              <a:srgbClr val="D56D29">
                <a:alpha val="113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971032" y="0"/>
              <a:ext cx="5695315" cy="1355090"/>
            </a:xfrm>
            <a:custGeom>
              <a:avLst/>
              <a:gdLst/>
              <a:ahLst/>
              <a:cxnLst/>
              <a:rect l="l" t="t" r="r" b="b"/>
              <a:pathLst>
                <a:path w="5695315" h="1355090">
                  <a:moveTo>
                    <a:pt x="0" y="1354836"/>
                  </a:moveTo>
                  <a:lnTo>
                    <a:pt x="5695188" y="1354836"/>
                  </a:lnTo>
                  <a:lnTo>
                    <a:pt x="5695188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19384" y="5763776"/>
              <a:ext cx="3503929" cy="1103630"/>
            </a:xfrm>
            <a:custGeom>
              <a:avLst/>
              <a:gdLst/>
              <a:ahLst/>
              <a:cxnLst/>
              <a:rect l="l" t="t" r="r" b="b"/>
              <a:pathLst>
                <a:path w="3503929" h="1103629">
                  <a:moveTo>
                    <a:pt x="3503676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0" y="1103630"/>
                  </a:lnTo>
                  <a:lnTo>
                    <a:pt x="368046" y="1103630"/>
                  </a:lnTo>
                  <a:lnTo>
                    <a:pt x="368046" y="368300"/>
                  </a:lnTo>
                  <a:lnTo>
                    <a:pt x="3135630" y="368300"/>
                  </a:lnTo>
                  <a:lnTo>
                    <a:pt x="3135630" y="1103630"/>
                  </a:lnTo>
                  <a:lnTo>
                    <a:pt x="3503676" y="1103630"/>
                  </a:lnTo>
                  <a:lnTo>
                    <a:pt x="3503676" y="368300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E48A5F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39814" y="2523049"/>
            <a:ext cx="4719320" cy="1514475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45"/>
              </a:spcBef>
            </a:pPr>
            <a:r>
              <a:rPr sz="4100" b="1" dirty="0" err="1">
                <a:solidFill>
                  <a:srgbClr val="252525"/>
                </a:solidFill>
                <a:latin typeface="Microsoft JhengHei"/>
                <a:cs typeface="Microsoft JhengHei"/>
              </a:rPr>
              <a:t>職涯發展</a:t>
            </a:r>
            <a:endParaRPr sz="4100" dirty="0">
              <a:latin typeface="Microsoft JhengHei"/>
              <a:cs typeface="Microsoft JhengHei"/>
            </a:endParaRPr>
          </a:p>
          <a:p>
            <a:pPr marL="13970" algn="ctr">
              <a:lnSpc>
                <a:spcPct val="100000"/>
              </a:lnSpc>
              <a:spcBef>
                <a:spcPts val="1435"/>
              </a:spcBef>
            </a:pPr>
            <a:r>
              <a:rPr sz="2600" spc="5" dirty="0" err="1">
                <a:solidFill>
                  <a:srgbClr val="252525"/>
                </a:solidFill>
                <a:latin typeface="Microsoft JhengHei"/>
                <a:cs typeface="Microsoft JhengHei"/>
              </a:rPr>
              <a:t>職涯藍圖</a:t>
            </a:r>
            <a:endParaRPr sz="2600" dirty="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03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12446EA-1B6F-0DFE-FDD4-21BE0497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687" y="5315188"/>
            <a:ext cx="1432313" cy="154281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9282335-4E3E-478F-704E-163A0306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" y="1310321"/>
            <a:ext cx="5695315" cy="4845665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EAA9A61-19F1-F698-3BC2-0EF1B774F5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12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7">
            <a:extLst>
              <a:ext uri="{FF2B5EF4-FFF2-40B4-BE49-F238E27FC236}">
                <a16:creationId xmlns:a16="http://schemas.microsoft.com/office/drawing/2014/main" id="{047FDEDA-07C0-4BBE-8EC7-C66B086EEEF3}"/>
              </a:ext>
            </a:extLst>
          </p:cNvPr>
          <p:cNvSpPr txBox="1"/>
          <p:nvPr/>
        </p:nvSpPr>
        <p:spPr>
          <a:xfrm>
            <a:off x="6475163" y="14883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職涯藍圖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41CB054-E39F-4A8C-9377-0B8EB98FE0A1}"/>
              </a:ext>
            </a:extLst>
          </p:cNvPr>
          <p:cNvSpPr/>
          <p:nvPr/>
        </p:nvSpPr>
        <p:spPr>
          <a:xfrm flipH="1">
            <a:off x="479073" y="3358969"/>
            <a:ext cx="1961287" cy="410670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cs typeface="+mn-ea"/>
              <a:sym typeface="+mn-lt"/>
            </a:endParaRPr>
          </a:p>
        </p:txBody>
      </p:sp>
      <p:sp>
        <p:nvSpPr>
          <p:cNvPr id="36" name="îSḷîdé">
            <a:extLst>
              <a:ext uri="{FF2B5EF4-FFF2-40B4-BE49-F238E27FC236}">
                <a16:creationId xmlns:a16="http://schemas.microsoft.com/office/drawing/2014/main" id="{134554FE-5CA0-4C6C-B04B-378E69405791}"/>
              </a:ext>
            </a:extLst>
          </p:cNvPr>
          <p:cNvSpPr/>
          <p:nvPr/>
        </p:nvSpPr>
        <p:spPr>
          <a:xfrm>
            <a:off x="2887864" y="2360783"/>
            <a:ext cx="9304136" cy="92933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rmAutofit/>
          </a:bodyPr>
          <a:lstStyle/>
          <a:p>
            <a:pPr algn="ctr"/>
            <a:endParaRPr lang="zh-CN" altLang="en-US" sz="2160">
              <a:cs typeface="+mn-ea"/>
              <a:sym typeface="+mn-lt"/>
            </a:endParaRPr>
          </a:p>
        </p:txBody>
      </p:sp>
      <p:grpSp>
        <p:nvGrpSpPr>
          <p:cNvPr id="37" name="íŝḻîďê">
            <a:extLst>
              <a:ext uri="{FF2B5EF4-FFF2-40B4-BE49-F238E27FC236}">
                <a16:creationId xmlns:a16="http://schemas.microsoft.com/office/drawing/2014/main" id="{71452AAC-B38C-473D-A028-A7FDA89744D6}"/>
              </a:ext>
            </a:extLst>
          </p:cNvPr>
          <p:cNvGrpSpPr/>
          <p:nvPr/>
        </p:nvGrpSpPr>
        <p:grpSpPr>
          <a:xfrm>
            <a:off x="3784990" y="2025685"/>
            <a:ext cx="1599536" cy="1599536"/>
            <a:chOff x="583443" y="2479040"/>
            <a:chExt cx="2096008" cy="2096008"/>
          </a:xfrm>
        </p:grpSpPr>
        <p:sp>
          <p:nvSpPr>
            <p:cNvPr id="69" name="îṣļïḓe">
              <a:extLst>
                <a:ext uri="{FF2B5EF4-FFF2-40B4-BE49-F238E27FC236}">
                  <a16:creationId xmlns:a16="http://schemas.microsoft.com/office/drawing/2014/main" id="{DA1A9C64-919D-4D77-AF48-AF2C5005B918}"/>
                </a:ext>
              </a:extLst>
            </p:cNvPr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>
              <a:extLst>
                <a:ext uri="{FF2B5EF4-FFF2-40B4-BE49-F238E27FC236}">
                  <a16:creationId xmlns:a16="http://schemas.microsoft.com/office/drawing/2014/main" id="{06E09CF4-8B06-4131-9F08-A5069DE33B51}"/>
                </a:ext>
              </a:extLst>
            </p:cNvPr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>
                <a:extLst>
                  <a:ext uri="{FF2B5EF4-FFF2-40B4-BE49-F238E27FC236}">
                    <a16:creationId xmlns:a16="http://schemas.microsoft.com/office/drawing/2014/main" id="{1D759BFB-0B34-4A7D-BBCC-A139AED91AF5}"/>
                  </a:ext>
                </a:extLst>
              </p:cNvPr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9728" tIns="54864" rIns="109728" bIns="54864" rtlCol="0" anchor="ctr">
                <a:normAutofit/>
              </a:bodyPr>
              <a:lstStyle/>
              <a:p>
                <a:pPr algn="ctr"/>
                <a:endParaRPr lang="en-US" sz="2160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>
                <a:extLst>
                  <a:ext uri="{FF2B5EF4-FFF2-40B4-BE49-F238E27FC236}">
                    <a16:creationId xmlns:a16="http://schemas.microsoft.com/office/drawing/2014/main" id="{53FB6823-C304-4023-B389-E696F5626677}"/>
                  </a:ext>
                </a:extLst>
              </p:cNvPr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09728" tIns="54864" rIns="109728" bIns="54864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sz="192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>
            <a:extLst>
              <a:ext uri="{FF2B5EF4-FFF2-40B4-BE49-F238E27FC236}">
                <a16:creationId xmlns:a16="http://schemas.microsoft.com/office/drawing/2014/main" id="{919BA117-0C48-4D8A-B6C3-CBAB4B778193}"/>
              </a:ext>
            </a:extLst>
          </p:cNvPr>
          <p:cNvGrpSpPr/>
          <p:nvPr/>
        </p:nvGrpSpPr>
        <p:grpSpPr>
          <a:xfrm>
            <a:off x="5755107" y="2025685"/>
            <a:ext cx="1599536" cy="1599536"/>
            <a:chOff x="2815720" y="2479040"/>
            <a:chExt cx="2096008" cy="2096008"/>
          </a:xfrm>
        </p:grpSpPr>
        <p:sp>
          <p:nvSpPr>
            <p:cNvPr id="66" name="îṣ1íḑe">
              <a:extLst>
                <a:ext uri="{FF2B5EF4-FFF2-40B4-BE49-F238E27FC236}">
                  <a16:creationId xmlns:a16="http://schemas.microsoft.com/office/drawing/2014/main" id="{B4616A63-5B69-4E7C-B7A0-C9917820B3E3}"/>
                </a:ext>
              </a:extLst>
            </p:cNvPr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>
              <a:extLst>
                <a:ext uri="{FF2B5EF4-FFF2-40B4-BE49-F238E27FC236}">
                  <a16:creationId xmlns:a16="http://schemas.microsoft.com/office/drawing/2014/main" id="{E2DB96E7-2955-4430-A8F4-8FB2FBAC9165}"/>
                </a:ext>
              </a:extLst>
            </p:cNvPr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cs typeface="+mn-ea"/>
                <a:sym typeface="+mn-lt"/>
              </a:endParaRPr>
            </a:p>
          </p:txBody>
        </p:sp>
        <p:sp>
          <p:nvSpPr>
            <p:cNvPr id="68" name="íṧlíďe">
              <a:extLst>
                <a:ext uri="{FF2B5EF4-FFF2-40B4-BE49-F238E27FC236}">
                  <a16:creationId xmlns:a16="http://schemas.microsoft.com/office/drawing/2014/main" id="{F5EF33F5-7699-4901-8967-CAD975055E84}"/>
                </a:ext>
              </a:extLst>
            </p:cNvPr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09728" tIns="54864" rIns="109728" bIns="54864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192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>
            <a:extLst>
              <a:ext uri="{FF2B5EF4-FFF2-40B4-BE49-F238E27FC236}">
                <a16:creationId xmlns:a16="http://schemas.microsoft.com/office/drawing/2014/main" id="{CF33A8AD-1309-4CCE-A8CE-91FF85B235CB}"/>
              </a:ext>
            </a:extLst>
          </p:cNvPr>
          <p:cNvGrpSpPr/>
          <p:nvPr/>
        </p:nvGrpSpPr>
        <p:grpSpPr>
          <a:xfrm>
            <a:off x="7893238" y="2025685"/>
            <a:ext cx="1599536" cy="1599536"/>
            <a:chOff x="5047997" y="2479040"/>
            <a:chExt cx="2096008" cy="2096008"/>
          </a:xfrm>
        </p:grpSpPr>
        <p:sp>
          <p:nvSpPr>
            <p:cNvPr id="63" name="íṥľîďè">
              <a:extLst>
                <a:ext uri="{FF2B5EF4-FFF2-40B4-BE49-F238E27FC236}">
                  <a16:creationId xmlns:a16="http://schemas.microsoft.com/office/drawing/2014/main" id="{42F186FA-A8F9-47EC-841F-BF1D7C8535CE}"/>
                </a:ext>
              </a:extLst>
            </p:cNvPr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>
              <a:extLst>
                <a:ext uri="{FF2B5EF4-FFF2-40B4-BE49-F238E27FC236}">
                  <a16:creationId xmlns:a16="http://schemas.microsoft.com/office/drawing/2014/main" id="{720E494E-C392-4288-B840-1822901AE235}"/>
                </a:ext>
              </a:extLst>
            </p:cNvPr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cs typeface="+mn-ea"/>
                <a:sym typeface="+mn-lt"/>
              </a:endParaRPr>
            </a:p>
          </p:txBody>
        </p:sp>
        <p:sp>
          <p:nvSpPr>
            <p:cNvPr id="65" name="ï$ļïdè">
              <a:extLst>
                <a:ext uri="{FF2B5EF4-FFF2-40B4-BE49-F238E27FC236}">
                  <a16:creationId xmlns:a16="http://schemas.microsoft.com/office/drawing/2014/main" id="{356707E8-C302-4ADD-9FB9-D93C1437D84A}"/>
                </a:ext>
              </a:extLst>
            </p:cNvPr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09728" tIns="54864" rIns="109728" bIns="54864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192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>
            <a:extLst>
              <a:ext uri="{FF2B5EF4-FFF2-40B4-BE49-F238E27FC236}">
                <a16:creationId xmlns:a16="http://schemas.microsoft.com/office/drawing/2014/main" id="{DF45293F-ED6E-4A9A-8B17-7A070B135449}"/>
              </a:ext>
            </a:extLst>
          </p:cNvPr>
          <p:cNvGrpSpPr/>
          <p:nvPr/>
        </p:nvGrpSpPr>
        <p:grpSpPr>
          <a:xfrm>
            <a:off x="10031370" y="2025685"/>
            <a:ext cx="1599536" cy="1599536"/>
            <a:chOff x="7280274" y="2479040"/>
            <a:chExt cx="2096008" cy="2096008"/>
          </a:xfrm>
        </p:grpSpPr>
        <p:sp>
          <p:nvSpPr>
            <p:cNvPr id="60" name="îS1îdé">
              <a:extLst>
                <a:ext uri="{FF2B5EF4-FFF2-40B4-BE49-F238E27FC236}">
                  <a16:creationId xmlns:a16="http://schemas.microsoft.com/office/drawing/2014/main" id="{B9FD6212-039B-4695-BA63-06EB2B6F192C}"/>
                </a:ext>
              </a:extLst>
            </p:cNvPr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>
              <a:extLst>
                <a:ext uri="{FF2B5EF4-FFF2-40B4-BE49-F238E27FC236}">
                  <a16:creationId xmlns:a16="http://schemas.microsoft.com/office/drawing/2014/main" id="{31BBBBD9-92BD-42BF-A876-7DA1B9310FA9}"/>
                </a:ext>
              </a:extLst>
            </p:cNvPr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9728" tIns="54864" rIns="109728" bIns="54864" rtlCol="0" anchor="ctr">
              <a:normAutofit/>
            </a:bodyPr>
            <a:lstStyle/>
            <a:p>
              <a:pPr algn="ctr"/>
              <a:endParaRPr lang="en-US" sz="2160">
                <a:cs typeface="+mn-ea"/>
                <a:sym typeface="+mn-lt"/>
              </a:endParaRPr>
            </a:p>
          </p:txBody>
        </p:sp>
        <p:sp>
          <p:nvSpPr>
            <p:cNvPr id="62" name="îṧlidê">
              <a:extLst>
                <a:ext uri="{FF2B5EF4-FFF2-40B4-BE49-F238E27FC236}">
                  <a16:creationId xmlns:a16="http://schemas.microsoft.com/office/drawing/2014/main" id="{1083BFFE-B275-46EC-A492-3B3B512187D4}"/>
                </a:ext>
              </a:extLst>
            </p:cNvPr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09728" tIns="54864" rIns="109728" bIns="54864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192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>
            <a:extLst>
              <a:ext uri="{FF2B5EF4-FFF2-40B4-BE49-F238E27FC236}">
                <a16:creationId xmlns:a16="http://schemas.microsoft.com/office/drawing/2014/main" id="{BD98C9D0-6474-4E58-A281-5D4E394C4DC8}"/>
              </a:ext>
            </a:extLst>
          </p:cNvPr>
          <p:cNvGrpSpPr/>
          <p:nvPr/>
        </p:nvGrpSpPr>
        <p:grpSpPr>
          <a:xfrm>
            <a:off x="3096731" y="3836774"/>
            <a:ext cx="2544373" cy="1484273"/>
            <a:chOff x="673099" y="1383273"/>
            <a:chExt cx="3575657" cy="1944969"/>
          </a:xfrm>
        </p:grpSpPr>
        <p:sp>
          <p:nvSpPr>
            <p:cNvPr id="56" name="îśḻïḑè">
              <a:extLst>
                <a:ext uri="{FF2B5EF4-FFF2-40B4-BE49-F238E27FC236}">
                  <a16:creationId xmlns:a16="http://schemas.microsoft.com/office/drawing/2014/main" id="{C89AE8DF-2AE8-4129-AF49-43743E8C0008}"/>
                </a:ext>
              </a:extLst>
            </p:cNvPr>
            <p:cNvSpPr/>
            <p:nvPr/>
          </p:nvSpPr>
          <p:spPr bwMode="auto">
            <a:xfrm>
              <a:off x="673099" y="1890122"/>
              <a:ext cx="3575657" cy="143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學習跨境電商作業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產品學習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影片剪輯等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59" name="ïṩḷïḓê">
              <a:extLst>
                <a:ext uri="{FF2B5EF4-FFF2-40B4-BE49-F238E27FC236}">
                  <a16:creationId xmlns:a16="http://schemas.microsoft.com/office/drawing/2014/main" id="{D9FC324E-693A-4EDB-AD8D-DC42F4D2F8B0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短期計劃</a:t>
              </a:r>
              <a:endParaRPr lang="en-US" altLang="zh-TW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</a:t>
              </a:r>
              <a:r>
                <a:rPr lang="en-US" altLang="zh-TW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-2</a:t>
              </a:r>
              <a:r>
                <a:rPr lang="en-US" altLang="zh-CN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</a:t>
              </a: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年</a:t>
              </a:r>
              <a:endParaRPr lang="en-US" altLang="zh-CN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42" name="íS1íḑê">
            <a:extLst>
              <a:ext uri="{FF2B5EF4-FFF2-40B4-BE49-F238E27FC236}">
                <a16:creationId xmlns:a16="http://schemas.microsoft.com/office/drawing/2014/main" id="{2A0430BD-9EB2-455E-AC4D-A69053C899F3}"/>
              </a:ext>
            </a:extLst>
          </p:cNvPr>
          <p:cNvGrpSpPr/>
          <p:nvPr/>
        </p:nvGrpSpPr>
        <p:grpSpPr>
          <a:xfrm>
            <a:off x="5144525" y="3814343"/>
            <a:ext cx="2893083" cy="1487111"/>
            <a:chOff x="516058" y="1379554"/>
            <a:chExt cx="3409833" cy="1948688"/>
          </a:xfrm>
        </p:grpSpPr>
        <p:sp>
          <p:nvSpPr>
            <p:cNvPr id="54" name="iṧļïdê">
              <a:extLst>
                <a:ext uri="{FF2B5EF4-FFF2-40B4-BE49-F238E27FC236}">
                  <a16:creationId xmlns:a16="http://schemas.microsoft.com/office/drawing/2014/main" id="{BF5727AE-F843-464E-849F-B86FAE573D72}"/>
                </a:ext>
              </a:extLst>
            </p:cNvPr>
            <p:cNvSpPr/>
            <p:nvPr/>
          </p:nvSpPr>
          <p:spPr bwMode="auto">
            <a:xfrm>
              <a:off x="673099" y="1890123"/>
              <a:ext cx="3252792" cy="143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開發客戶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業務及企劃能力培養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社交平台運營</a:t>
              </a:r>
              <a:endPara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55" name="îśliďè">
              <a:extLst>
                <a:ext uri="{FF2B5EF4-FFF2-40B4-BE49-F238E27FC236}">
                  <a16:creationId xmlns:a16="http://schemas.microsoft.com/office/drawing/2014/main" id="{2DAE6EF1-86F0-46BE-BB5B-FA11DD6FFFF9}"/>
                </a:ext>
              </a:extLst>
            </p:cNvPr>
            <p:cNvSpPr txBox="1"/>
            <p:nvPr/>
          </p:nvSpPr>
          <p:spPr bwMode="auto">
            <a:xfrm>
              <a:off x="516058" y="1379554"/>
              <a:ext cx="2786744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中期</a:t>
              </a: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計劃</a:t>
              </a:r>
              <a:endParaRPr lang="en-US" altLang="zh-TW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3-4</a:t>
              </a: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年</a:t>
              </a:r>
              <a:endParaRPr lang="en-US" altLang="zh-CN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43" name="î$ḷíḓe">
            <a:extLst>
              <a:ext uri="{FF2B5EF4-FFF2-40B4-BE49-F238E27FC236}">
                <a16:creationId xmlns:a16="http://schemas.microsoft.com/office/drawing/2014/main" id="{DBFDE44F-1E7E-4A56-97B8-803F848585F1}"/>
              </a:ext>
            </a:extLst>
          </p:cNvPr>
          <p:cNvGrpSpPr/>
          <p:nvPr/>
        </p:nvGrpSpPr>
        <p:grpSpPr>
          <a:xfrm>
            <a:off x="7462728" y="3836774"/>
            <a:ext cx="2138472" cy="991156"/>
            <a:chOff x="535370" y="1525823"/>
            <a:chExt cx="3005236" cy="1298796"/>
          </a:xfrm>
        </p:grpSpPr>
        <p:sp>
          <p:nvSpPr>
            <p:cNvPr id="51" name="iṥ1îḑe">
              <a:extLst>
                <a:ext uri="{FF2B5EF4-FFF2-40B4-BE49-F238E27FC236}">
                  <a16:creationId xmlns:a16="http://schemas.microsoft.com/office/drawing/2014/main" id="{8E145807-4C88-4408-AE3B-56A06BFD1F17}"/>
                </a:ext>
              </a:extLst>
            </p:cNvPr>
            <p:cNvSpPr/>
            <p:nvPr/>
          </p:nvSpPr>
          <p:spPr bwMode="auto">
            <a:xfrm>
              <a:off x="535370" y="2032672"/>
              <a:ext cx="3005236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出國參展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客戶拜訪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53" name="îş1îdê">
              <a:extLst>
                <a:ext uri="{FF2B5EF4-FFF2-40B4-BE49-F238E27FC236}">
                  <a16:creationId xmlns:a16="http://schemas.microsoft.com/office/drawing/2014/main" id="{BB6CC3DE-556D-4477-A79D-31413791CE95}"/>
                </a:ext>
              </a:extLst>
            </p:cNvPr>
            <p:cNvSpPr txBox="1"/>
            <p:nvPr/>
          </p:nvSpPr>
          <p:spPr bwMode="auto">
            <a:xfrm>
              <a:off x="673100" y="152582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長期計劃</a:t>
              </a:r>
              <a:endParaRPr lang="en-US" altLang="zh-TW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5</a:t>
              </a:r>
              <a:r>
                <a:rPr lang="en-US" altLang="zh-CN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</a:t>
              </a:r>
              <a:r>
                <a:rPr lang="en-US" altLang="zh-TW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6</a:t>
              </a: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年</a:t>
              </a:r>
              <a:endParaRPr lang="en-US" altLang="zh-CN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44" name="îşḷiḓé">
            <a:extLst>
              <a:ext uri="{FF2B5EF4-FFF2-40B4-BE49-F238E27FC236}">
                <a16:creationId xmlns:a16="http://schemas.microsoft.com/office/drawing/2014/main" id="{A7E84F15-0EFE-4DD1-B7C5-8D397B42FADF}"/>
              </a:ext>
            </a:extLst>
          </p:cNvPr>
          <p:cNvGrpSpPr/>
          <p:nvPr/>
        </p:nvGrpSpPr>
        <p:grpSpPr>
          <a:xfrm>
            <a:off x="9438268" y="3678352"/>
            <a:ext cx="1982996" cy="991157"/>
            <a:chOff x="673100" y="1383273"/>
            <a:chExt cx="2786743" cy="1298797"/>
          </a:xfrm>
        </p:grpSpPr>
        <p:sp>
          <p:nvSpPr>
            <p:cNvPr id="48" name="îṥľiḋé">
              <a:extLst>
                <a:ext uri="{FF2B5EF4-FFF2-40B4-BE49-F238E27FC236}">
                  <a16:creationId xmlns:a16="http://schemas.microsoft.com/office/drawing/2014/main" id="{8B5588C6-03A7-4C33-83F7-02D32418808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altLang="zh-CN" sz="1320" dirty="0">
                <a:cs typeface="+mn-ea"/>
                <a:sym typeface="+mn-lt"/>
              </a:endParaRPr>
            </a:p>
          </p:txBody>
        </p:sp>
        <p:sp>
          <p:nvSpPr>
            <p:cNvPr id="50" name="îṧ1îdè">
              <a:extLst>
                <a:ext uri="{FF2B5EF4-FFF2-40B4-BE49-F238E27FC236}">
                  <a16:creationId xmlns:a16="http://schemas.microsoft.com/office/drawing/2014/main" id="{246C78EA-EE2F-4F64-9066-9470877DD85D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28" tIns="54864" rIns="109728" bIns="54864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92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規劃發展</a:t>
              </a:r>
              <a:endParaRPr lang="en-US" altLang="zh-CN" sz="192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2" name="object 6">
            <a:extLst>
              <a:ext uri="{FF2B5EF4-FFF2-40B4-BE49-F238E27FC236}">
                <a16:creationId xmlns:a16="http://schemas.microsoft.com/office/drawing/2014/main" id="{AB05294C-2C60-E092-427C-0B42C193E072}"/>
              </a:ext>
            </a:extLst>
          </p:cNvPr>
          <p:cNvSpPr txBox="1">
            <a:spLocks/>
          </p:cNvSpPr>
          <p:nvPr/>
        </p:nvSpPr>
        <p:spPr>
          <a:xfrm>
            <a:off x="-260811" y="236076"/>
            <a:ext cx="3311525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>
              <a:defRPr sz="7200" b="1" i="0">
                <a:solidFill>
                  <a:srgbClr val="252525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>
              <a:spcBef>
                <a:spcPts val="2345"/>
              </a:spcBef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職涯發展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A5897BF-9D5A-8788-061A-649B5AF76ADD}"/>
              </a:ext>
            </a:extLst>
          </p:cNvPr>
          <p:cNvSpPr/>
          <p:nvPr/>
        </p:nvSpPr>
        <p:spPr>
          <a:xfrm>
            <a:off x="0" y="-2520"/>
            <a:ext cx="152400" cy="1122738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B25610-C66E-56D4-DC09-1994899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070" y="5321048"/>
            <a:ext cx="1150392" cy="1438588"/>
          </a:xfrm>
          <a:prstGeom prst="rect">
            <a:avLst/>
          </a:prstGeom>
        </p:spPr>
      </p:pic>
      <p:sp>
        <p:nvSpPr>
          <p:cNvPr id="5" name="iṥ1îḑe">
            <a:extLst>
              <a:ext uri="{FF2B5EF4-FFF2-40B4-BE49-F238E27FC236}">
                <a16:creationId xmlns:a16="http://schemas.microsoft.com/office/drawing/2014/main" id="{77C8035C-BEDD-BCF9-EB08-F4E8DA7EDBCD}"/>
              </a:ext>
            </a:extLst>
          </p:cNvPr>
          <p:cNvSpPr/>
          <p:nvPr/>
        </p:nvSpPr>
        <p:spPr bwMode="auto">
          <a:xfrm>
            <a:off x="9400008" y="4182730"/>
            <a:ext cx="2639592" cy="20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認識自己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掌握你的優勢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認識公司業務與發展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累積經驗值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B785C0-DD02-E040-BA83-32BC76BA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41" y="1749964"/>
            <a:ext cx="2355025" cy="2884687"/>
          </a:xfrm>
          <a:prstGeom prst="rect">
            <a:avLst/>
          </a:prstGeom>
        </p:spPr>
      </p:pic>
      <p:sp>
        <p:nvSpPr>
          <p:cNvPr id="11" name="投影片編號版面配置區 14">
            <a:extLst>
              <a:ext uri="{FF2B5EF4-FFF2-40B4-BE49-F238E27FC236}">
                <a16:creationId xmlns:a16="http://schemas.microsoft.com/office/drawing/2014/main" id="{D9209520-F32E-0A09-1F0D-7D275C637980}"/>
              </a:ext>
            </a:extLst>
          </p:cNvPr>
          <p:cNvSpPr txBox="1">
            <a:spLocks/>
          </p:cNvSpPr>
          <p:nvPr/>
        </p:nvSpPr>
        <p:spPr>
          <a:xfrm>
            <a:off x="11734800" y="6596742"/>
            <a:ext cx="376553" cy="20916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spcBef>
                <a:spcPts val="15"/>
              </a:spcBef>
            </a:pPr>
            <a:fld id="{81D60167-4931-47E6-BA6A-407CBD079E47}" type="slidenum">
              <a:rPr lang="en-US" altLang="zh-TW" sz="900" b="1" i="1" spc="-5" smtClean="0">
                <a:latin typeface="Arial" panose="020B0604020202020204" pitchFamily="34" charset="0"/>
                <a:cs typeface="Arial" panose="020B0604020202020204" pitchFamily="34" charset="0"/>
              </a:rPr>
              <a:pPr marL="55880">
                <a:spcBef>
                  <a:spcPts val="15"/>
                </a:spcBef>
              </a:pPr>
              <a:t>13</a:t>
            </a:fld>
            <a:endParaRPr lang="en-US" altLang="zh-TW" sz="800" b="1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8759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66347" cy="6858000"/>
            <a:chOff x="0" y="0"/>
            <a:chExt cx="11666347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52540" cy="6858000"/>
            </a:xfrm>
            <a:custGeom>
              <a:avLst/>
              <a:gdLst/>
              <a:ahLst/>
              <a:cxnLst/>
              <a:rect l="l" t="t" r="r" b="b"/>
              <a:pathLst>
                <a:path w="6352540" h="6858000">
                  <a:moveTo>
                    <a:pt x="6352032" y="6857996"/>
                  </a:moveTo>
                  <a:lnTo>
                    <a:pt x="635203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6352032" y="6857996"/>
                  </a:lnTo>
                  <a:close/>
                </a:path>
              </a:pathLst>
            </a:custGeom>
            <a:solidFill>
              <a:srgbClr val="D56D29">
                <a:alpha val="1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1032" y="0"/>
              <a:ext cx="5695315" cy="1355090"/>
            </a:xfrm>
            <a:custGeom>
              <a:avLst/>
              <a:gdLst/>
              <a:ahLst/>
              <a:cxnLst/>
              <a:rect l="l" t="t" r="r" b="b"/>
              <a:pathLst>
                <a:path w="5695315" h="1355090">
                  <a:moveTo>
                    <a:pt x="0" y="1354836"/>
                  </a:moveTo>
                  <a:lnTo>
                    <a:pt x="5695188" y="1354836"/>
                  </a:lnTo>
                  <a:lnTo>
                    <a:pt x="5695188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77607" y="5656006"/>
              <a:ext cx="3503929" cy="1103630"/>
            </a:xfrm>
            <a:custGeom>
              <a:avLst/>
              <a:gdLst/>
              <a:ahLst/>
              <a:cxnLst/>
              <a:rect l="l" t="t" r="r" b="b"/>
              <a:pathLst>
                <a:path w="3503929" h="1103629">
                  <a:moveTo>
                    <a:pt x="3503676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0" y="1103630"/>
                  </a:lnTo>
                  <a:lnTo>
                    <a:pt x="368046" y="1103630"/>
                  </a:lnTo>
                  <a:lnTo>
                    <a:pt x="368046" y="368300"/>
                  </a:lnTo>
                  <a:lnTo>
                    <a:pt x="3135630" y="368300"/>
                  </a:lnTo>
                  <a:lnTo>
                    <a:pt x="3135630" y="1103630"/>
                  </a:lnTo>
                  <a:lnTo>
                    <a:pt x="3503676" y="1103630"/>
                  </a:lnTo>
                  <a:lnTo>
                    <a:pt x="3503676" y="368300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E48A5F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22005" y="2807970"/>
            <a:ext cx="3169795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 err="1"/>
              <a:t>應徵管道連結</a:t>
            </a:r>
            <a:endParaRPr sz="4100" dirty="0"/>
          </a:p>
        </p:txBody>
      </p:sp>
      <p:sp>
        <p:nvSpPr>
          <p:cNvPr id="11" name="object 11"/>
          <p:cNvSpPr txBox="1"/>
          <p:nvPr/>
        </p:nvSpPr>
        <p:spPr>
          <a:xfrm>
            <a:off x="11856719" y="6596742"/>
            <a:ext cx="24574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b="1" i="1" spc="-5" dirty="0">
                <a:latin typeface="Arial"/>
                <a:cs typeface="Arial"/>
              </a:rPr>
              <a:t>14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4397" y="1798066"/>
            <a:ext cx="85788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b="1" spc="-5" dirty="0">
                <a:solidFill>
                  <a:srgbClr val="252525"/>
                </a:solidFill>
                <a:latin typeface="Microsoft JhengHei"/>
                <a:cs typeface="Microsoft JhengHei"/>
              </a:rPr>
              <a:t>04</a:t>
            </a:r>
            <a:endParaRPr sz="5500">
              <a:latin typeface="Microsoft JhengHei"/>
              <a:cs typeface="Microsoft JhengHei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D9BD83D-C468-FEDB-349C-38397B2F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677" y="5524413"/>
            <a:ext cx="1521323" cy="133358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F5FAEF6-CF9A-1D78-E185-102FEC62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4652035" cy="5617552"/>
          </a:xfrm>
          <a:prstGeom prst="rect">
            <a:avLst/>
          </a:prstGeom>
        </p:spPr>
      </p:pic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C79FE267-B2A5-CECD-3B61-43933EA91F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14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4800" y="219456"/>
            <a:ext cx="4869079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應徵管道連結</a:t>
            </a:r>
            <a:endParaRPr sz="3700" dirty="0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532698EA-FB34-9A76-69A0-C60AEBBB0539}"/>
              </a:ext>
            </a:extLst>
          </p:cNvPr>
          <p:cNvGrpSpPr/>
          <p:nvPr/>
        </p:nvGrpSpPr>
        <p:grpSpPr>
          <a:xfrm>
            <a:off x="0" y="1029272"/>
            <a:ext cx="12191998" cy="5471379"/>
            <a:chOff x="0" y="1029272"/>
            <a:chExt cx="12191998" cy="5471379"/>
          </a:xfrm>
        </p:grpSpPr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077608C1-05AB-5FFF-78AF-80459FB32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81" r="2542"/>
            <a:stretch/>
          </p:blipFill>
          <p:spPr>
            <a:xfrm>
              <a:off x="0" y="1280006"/>
              <a:ext cx="12191998" cy="5220645"/>
            </a:xfrm>
            <a:prstGeom prst="rect">
              <a:avLst/>
            </a:prstGeom>
          </p:spPr>
        </p:pic>
        <p:pic>
          <p:nvPicPr>
            <p:cNvPr id="42" name="object 26">
              <a:extLst>
                <a:ext uri="{FF2B5EF4-FFF2-40B4-BE49-F238E27FC236}">
                  <a16:creationId xmlns:a16="http://schemas.microsoft.com/office/drawing/2014/main" id="{534F7186-D3EE-DA6D-FAF4-6F0B2EDDE5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953" y="3657600"/>
              <a:ext cx="5404103" cy="2569464"/>
            </a:xfrm>
            <a:prstGeom prst="rect">
              <a:avLst/>
            </a:prstGeom>
          </p:spPr>
        </p:pic>
        <p:pic>
          <p:nvPicPr>
            <p:cNvPr id="56" name="object 26">
              <a:extLst>
                <a:ext uri="{FF2B5EF4-FFF2-40B4-BE49-F238E27FC236}">
                  <a16:creationId xmlns:a16="http://schemas.microsoft.com/office/drawing/2014/main" id="{540ACEE4-782F-1B77-0E62-0065959424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618" y="2346606"/>
              <a:ext cx="5404103" cy="2569464"/>
            </a:xfrm>
            <a:prstGeom prst="rect">
              <a:avLst/>
            </a:prstGeom>
          </p:spPr>
        </p:pic>
        <p:pic>
          <p:nvPicPr>
            <p:cNvPr id="57" name="object 26">
              <a:extLst>
                <a:ext uri="{FF2B5EF4-FFF2-40B4-BE49-F238E27FC236}">
                  <a16:creationId xmlns:a16="http://schemas.microsoft.com/office/drawing/2014/main" id="{25860AA5-E07B-4B67-7DAF-6700AB7FC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83" y="1029272"/>
              <a:ext cx="5404103" cy="2569464"/>
            </a:xfrm>
            <a:prstGeom prst="rect">
              <a:avLst/>
            </a:prstGeom>
          </p:spPr>
        </p:pic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0DDB4357-7D97-3CE1-AE94-830CF557598A}"/>
                </a:ext>
              </a:extLst>
            </p:cNvPr>
            <p:cNvGrpSpPr/>
            <p:nvPr/>
          </p:nvGrpSpPr>
          <p:grpSpPr>
            <a:xfrm>
              <a:off x="1076630" y="1858591"/>
              <a:ext cx="4638370" cy="879728"/>
              <a:chOff x="1076630" y="1858591"/>
              <a:chExt cx="4638370" cy="879728"/>
            </a:xfrm>
          </p:grpSpPr>
          <p:sp>
            <p:nvSpPr>
              <p:cNvPr id="35" name="object 18">
                <a:extLst>
                  <a:ext uri="{FF2B5EF4-FFF2-40B4-BE49-F238E27FC236}">
                    <a16:creationId xmlns:a16="http://schemas.microsoft.com/office/drawing/2014/main" id="{4BDA745E-9F8C-E3C9-3739-18B3AF3D36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630" y="2045184"/>
                <a:ext cx="614045" cy="63500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>
                <a:lvl1pPr>
                  <a:defRPr sz="5500" b="1" i="0">
                    <a:solidFill>
                      <a:srgbClr val="252525"/>
                    </a:solidFill>
                    <a:latin typeface="Microsoft JhengHei"/>
                    <a:ea typeface="+mj-ea"/>
                    <a:cs typeface="Microsoft JhengHei"/>
                  </a:defRPr>
                </a:lvl1pPr>
              </a:lstStyle>
              <a:p>
                <a:pPr marL="12700">
                  <a:spcBef>
                    <a:spcPts val="95"/>
                  </a:spcBef>
                </a:pPr>
                <a:r>
                  <a:rPr lang="en-US" altLang="zh-TW" sz="4000" b="0" kern="0" spc="-10" dirty="0"/>
                  <a:t>01</a:t>
                </a:r>
                <a:endParaRPr lang="zh-TW" altLang="en-US" sz="4000" kern="0" dirty="0"/>
              </a:p>
            </p:txBody>
          </p:sp>
          <p:sp>
            <p:nvSpPr>
              <p:cNvPr id="36" name="object 19">
                <a:extLst>
                  <a:ext uri="{FF2B5EF4-FFF2-40B4-BE49-F238E27FC236}">
                    <a16:creationId xmlns:a16="http://schemas.microsoft.com/office/drawing/2014/main" id="{FBD1A9FA-C4CA-5D84-3245-E385AA2359C7}"/>
                  </a:ext>
                </a:extLst>
              </p:cNvPr>
              <p:cNvSpPr txBox="1"/>
              <p:nvPr/>
            </p:nvSpPr>
            <p:spPr>
              <a:xfrm>
                <a:off x="1825758" y="1858591"/>
                <a:ext cx="3889242" cy="879728"/>
              </a:xfrm>
              <a:prstGeom prst="rect">
                <a:avLst/>
              </a:prstGeom>
            </p:spPr>
            <p:txBody>
              <a:bodyPr vert="horz" wrap="square" lIns="0" tIns="16002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60"/>
                  </a:spcBef>
                </a:pPr>
                <a:r>
                  <a:rPr lang="zh-TW" altLang="en-US" sz="2400" b="1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JhengHei"/>
                  </a:rPr>
                  <a:t>產學合作管道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endParaRPr>
              </a:p>
              <a:p>
                <a:pPr marL="47625">
                  <a:lnSpc>
                    <a:spcPct val="100000"/>
                  </a:lnSpc>
                  <a:spcBef>
                    <a:spcPts val="815"/>
                  </a:spcBef>
                </a:pPr>
                <a:r>
                  <a:rPr lang="zh-TW" altLang="en-US" sz="1600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JhengHei"/>
                  </a:rPr>
                  <a:t>各系所產學合作、各大人才就業媒合平台</a:t>
                </a:r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endParaRPr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B496FDBB-08EB-8B5E-928D-666B1C1711AA}"/>
                </a:ext>
              </a:extLst>
            </p:cNvPr>
            <p:cNvGrpSpPr/>
            <p:nvPr/>
          </p:nvGrpSpPr>
          <p:grpSpPr>
            <a:xfrm>
              <a:off x="1076630" y="3158872"/>
              <a:ext cx="3876370" cy="879728"/>
              <a:chOff x="1076630" y="1858591"/>
              <a:chExt cx="3876370" cy="879728"/>
            </a:xfrm>
          </p:grpSpPr>
          <p:sp>
            <p:nvSpPr>
              <p:cNvPr id="51" name="object 18">
                <a:extLst>
                  <a:ext uri="{FF2B5EF4-FFF2-40B4-BE49-F238E27FC236}">
                    <a16:creationId xmlns:a16="http://schemas.microsoft.com/office/drawing/2014/main" id="{636E599B-5524-CE38-5CAC-6C23A7841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630" y="2045184"/>
                <a:ext cx="614045" cy="63500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>
                <a:lvl1pPr>
                  <a:defRPr sz="5500" b="1" i="0">
                    <a:solidFill>
                      <a:srgbClr val="252525"/>
                    </a:solidFill>
                    <a:latin typeface="Microsoft JhengHei"/>
                    <a:ea typeface="+mj-ea"/>
                    <a:cs typeface="Microsoft JhengHei"/>
                  </a:defRPr>
                </a:lvl1pPr>
              </a:lstStyle>
              <a:p>
                <a:pPr marL="12700">
                  <a:spcBef>
                    <a:spcPts val="95"/>
                  </a:spcBef>
                </a:pPr>
                <a:r>
                  <a:rPr lang="en-US" altLang="zh-TW" sz="4000" b="0" kern="0" spc="-10" dirty="0"/>
                  <a:t>02</a:t>
                </a:r>
                <a:endParaRPr lang="zh-TW" altLang="en-US" sz="4000" kern="0" dirty="0"/>
              </a:p>
            </p:txBody>
          </p:sp>
          <p:sp>
            <p:nvSpPr>
              <p:cNvPr id="52" name="object 19">
                <a:extLst>
                  <a:ext uri="{FF2B5EF4-FFF2-40B4-BE49-F238E27FC236}">
                    <a16:creationId xmlns:a16="http://schemas.microsoft.com/office/drawing/2014/main" id="{452B2EA8-2FE5-4B7D-5674-3DAC44420FBE}"/>
                  </a:ext>
                </a:extLst>
              </p:cNvPr>
              <p:cNvSpPr txBox="1"/>
              <p:nvPr/>
            </p:nvSpPr>
            <p:spPr>
              <a:xfrm>
                <a:off x="1825758" y="1858591"/>
                <a:ext cx="3127242" cy="879728"/>
              </a:xfrm>
              <a:prstGeom prst="rect">
                <a:avLst/>
              </a:prstGeom>
            </p:spPr>
            <p:txBody>
              <a:bodyPr vert="horz" wrap="square" lIns="0" tIns="16002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60"/>
                  </a:spcBef>
                </a:pPr>
                <a:r>
                  <a:rPr lang="zh-TW" altLang="en-US" sz="2400" b="1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JhengHei"/>
                  </a:rPr>
                  <a:t>學校就業輔導組網站</a:t>
                </a:r>
              </a:p>
              <a:p>
                <a:pPr marL="47625">
                  <a:lnSpc>
                    <a:spcPct val="100000"/>
                  </a:lnSpc>
                  <a:spcBef>
                    <a:spcPts val="815"/>
                  </a:spcBef>
                </a:pPr>
                <a:r>
                  <a:rPr lang="zh-TW" altLang="en-US" sz="1600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JhengHei"/>
                  </a:rPr>
                  <a:t>企業職缺廣告</a:t>
                </a:r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endParaRPr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61193A8A-71DA-D7CD-1C65-148B3BF64FAC}"/>
                </a:ext>
              </a:extLst>
            </p:cNvPr>
            <p:cNvGrpSpPr/>
            <p:nvPr/>
          </p:nvGrpSpPr>
          <p:grpSpPr>
            <a:xfrm>
              <a:off x="1076630" y="4466352"/>
              <a:ext cx="3723970" cy="943848"/>
              <a:chOff x="1076630" y="1858591"/>
              <a:chExt cx="3723970" cy="943848"/>
            </a:xfrm>
          </p:grpSpPr>
          <p:sp>
            <p:nvSpPr>
              <p:cNvPr id="54" name="object 18">
                <a:extLst>
                  <a:ext uri="{FF2B5EF4-FFF2-40B4-BE49-F238E27FC236}">
                    <a16:creationId xmlns:a16="http://schemas.microsoft.com/office/drawing/2014/main" id="{AB960EAB-2BEF-19FC-22CA-3C84CBCDF4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630" y="2045184"/>
                <a:ext cx="614045" cy="63500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>
                <a:lvl1pPr>
                  <a:defRPr sz="5500" b="1" i="0">
                    <a:solidFill>
                      <a:srgbClr val="252525"/>
                    </a:solidFill>
                    <a:latin typeface="Microsoft JhengHei"/>
                    <a:ea typeface="+mj-ea"/>
                    <a:cs typeface="Microsoft JhengHei"/>
                  </a:defRPr>
                </a:lvl1pPr>
              </a:lstStyle>
              <a:p>
                <a:pPr marL="12700">
                  <a:spcBef>
                    <a:spcPts val="95"/>
                  </a:spcBef>
                </a:pPr>
                <a:r>
                  <a:rPr lang="en-US" altLang="zh-TW" sz="4000" b="0" kern="0" spc="-10" dirty="0"/>
                  <a:t>03</a:t>
                </a:r>
                <a:endParaRPr lang="zh-TW" altLang="en-US" sz="4000" kern="0" dirty="0"/>
              </a:p>
            </p:txBody>
          </p:sp>
          <p:sp>
            <p:nvSpPr>
              <p:cNvPr id="55" name="object 19">
                <a:extLst>
                  <a:ext uri="{FF2B5EF4-FFF2-40B4-BE49-F238E27FC236}">
                    <a16:creationId xmlns:a16="http://schemas.microsoft.com/office/drawing/2014/main" id="{F5A0C7BF-E08A-9ADF-664D-7330EEC345EC}"/>
                  </a:ext>
                </a:extLst>
              </p:cNvPr>
              <p:cNvSpPr txBox="1"/>
              <p:nvPr/>
            </p:nvSpPr>
            <p:spPr>
              <a:xfrm>
                <a:off x="1825758" y="1858591"/>
                <a:ext cx="2974842" cy="943848"/>
              </a:xfrm>
              <a:prstGeom prst="rect">
                <a:avLst/>
              </a:prstGeom>
            </p:spPr>
            <p:txBody>
              <a:bodyPr vert="horz" wrap="square" lIns="0" tIns="16002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60"/>
                  </a:spcBef>
                </a:pPr>
                <a:r>
                  <a:rPr lang="zh-TW" altLang="en-US" sz="2400" b="1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學長姐介紹</a:t>
                </a:r>
                <a:endParaRPr lang="en-US" altLang="zh-TW" sz="2400" b="1" dirty="0">
                  <a:solidFill>
                    <a:srgbClr val="25252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60"/>
                  </a:spcBef>
                </a:pPr>
                <a:r>
                  <a:rPr lang="zh-TW" altLang="en-US" sz="1600" dirty="0">
                    <a:solidFill>
                      <a:srgbClr val="25252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傳承實習經驗</a:t>
                </a:r>
                <a:endParaRPr lang="en-US" altLang="zh-TW" sz="2400" b="1" dirty="0">
                  <a:solidFill>
                    <a:srgbClr val="25252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endParaRPr>
              </a:p>
            </p:txBody>
          </p:sp>
        </p:grp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7C38E9-3AC5-8816-39CB-61143D3ABF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15</a:t>
            </a:fld>
            <a:endParaRPr lang="en-US" altLang="zh-TW" spc="-5" dirty="0"/>
          </a:p>
        </p:txBody>
      </p:sp>
    </p:spTree>
    <p:extLst>
      <p:ext uri="{BB962C8B-B14F-4D97-AF65-F5344CB8AC3E}">
        <p14:creationId xmlns:p14="http://schemas.microsoft.com/office/powerpoint/2010/main" val="412581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AB05294C-2C60-E092-427C-0B42C193E072}"/>
              </a:ext>
            </a:extLst>
          </p:cNvPr>
          <p:cNvSpPr txBox="1">
            <a:spLocks/>
          </p:cNvSpPr>
          <p:nvPr/>
        </p:nvSpPr>
        <p:spPr>
          <a:xfrm>
            <a:off x="-260811" y="236076"/>
            <a:ext cx="3311525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>
              <a:defRPr sz="7200" b="1" i="0">
                <a:solidFill>
                  <a:srgbClr val="252525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>
              <a:spcBef>
                <a:spcPts val="2345"/>
              </a:spcBef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職務需求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A5897BF-9D5A-8788-061A-649B5AF76ADD}"/>
              </a:ext>
            </a:extLst>
          </p:cNvPr>
          <p:cNvSpPr/>
          <p:nvPr/>
        </p:nvSpPr>
        <p:spPr>
          <a:xfrm>
            <a:off x="0" y="-2520"/>
            <a:ext cx="152400" cy="1122738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B25610-C66E-56D4-DC09-1994899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070" y="5321048"/>
            <a:ext cx="1150392" cy="1438588"/>
          </a:xfrm>
          <a:prstGeom prst="rect">
            <a:avLst/>
          </a:prstGeom>
        </p:spPr>
      </p:pic>
      <p:sp>
        <p:nvSpPr>
          <p:cNvPr id="11" name="投影片編號版面配置區 14">
            <a:extLst>
              <a:ext uri="{FF2B5EF4-FFF2-40B4-BE49-F238E27FC236}">
                <a16:creationId xmlns:a16="http://schemas.microsoft.com/office/drawing/2014/main" id="{D9209520-F32E-0A09-1F0D-7D275C637980}"/>
              </a:ext>
            </a:extLst>
          </p:cNvPr>
          <p:cNvSpPr txBox="1">
            <a:spLocks/>
          </p:cNvSpPr>
          <p:nvPr/>
        </p:nvSpPr>
        <p:spPr>
          <a:xfrm>
            <a:off x="11734800" y="6596742"/>
            <a:ext cx="376553" cy="20916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spcBef>
                <a:spcPts val="15"/>
              </a:spcBef>
            </a:pPr>
            <a:fld id="{81D60167-4931-47E6-BA6A-407CBD079E47}" type="slidenum">
              <a:rPr lang="en-US" altLang="zh-TW" sz="900" b="1" i="1" spc="-5" smtClean="0">
                <a:latin typeface="Arial" panose="020B0604020202020204" pitchFamily="34" charset="0"/>
                <a:cs typeface="Arial" panose="020B0604020202020204" pitchFamily="34" charset="0"/>
              </a:rPr>
              <a:pPr marL="55880">
                <a:spcBef>
                  <a:spcPts val="15"/>
                </a:spcBef>
              </a:pPr>
              <a:t>16</a:t>
            </a:fld>
            <a:endParaRPr lang="en-US" altLang="zh-TW" sz="800" b="1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îśḻïḑè">
            <a:extLst>
              <a:ext uri="{FF2B5EF4-FFF2-40B4-BE49-F238E27FC236}">
                <a16:creationId xmlns:a16="http://schemas.microsoft.com/office/drawing/2014/main" id="{16D55191-9AC1-416C-F6AD-8B8FA0546869}"/>
              </a:ext>
            </a:extLst>
          </p:cNvPr>
          <p:cNvSpPr/>
          <p:nvPr/>
        </p:nvSpPr>
        <p:spPr bwMode="auto">
          <a:xfrm>
            <a:off x="413211" y="1102408"/>
            <a:ext cx="6673389" cy="57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工讀 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 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實習生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需求名額：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2~3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人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工作內容：跨境電商作業、產品學習、產品上架、影片剪輯、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RFQ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回覆、社交平台運營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學歷要求：專科以上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工作具備條件：熟阿里巴巴跨境電商操作、影片剪輯作業者尤佳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工作地點：新北巿淡水區中正東路一段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巷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樓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薪資：時薪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$183~260</a:t>
            </a:r>
          </a:p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工作時間：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08:30~17:30 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可依上課時間調整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7" name="îśḻïḑè">
            <a:extLst>
              <a:ext uri="{FF2B5EF4-FFF2-40B4-BE49-F238E27FC236}">
                <a16:creationId xmlns:a16="http://schemas.microsoft.com/office/drawing/2014/main" id="{5CE6E877-CADC-FFBD-B6E2-8C419943F278}"/>
              </a:ext>
            </a:extLst>
          </p:cNvPr>
          <p:cNvSpPr/>
          <p:nvPr/>
        </p:nvSpPr>
        <p:spPr bwMode="auto">
          <a:xfrm>
            <a:off x="6509211" y="1838632"/>
            <a:ext cx="5377989" cy="34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982663" indent="-982663">
              <a:lnSpc>
                <a:spcPct val="20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福利制度：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982663" indent="-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保險類：職業災害險、意外保險</a:t>
            </a:r>
          </a:p>
          <a:p>
            <a:pPr marL="982663" indent="-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休閒類：慶生會、廠慶聚餐、尾牙聚餐</a:t>
            </a:r>
          </a:p>
          <a:p>
            <a:pPr marL="982663" indent="-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制度類：轉任正職之訓練</a:t>
            </a:r>
          </a:p>
          <a:p>
            <a:pPr marL="982663" indent="-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設備類：書報雜誌區、茶水間</a:t>
            </a:r>
          </a:p>
          <a:p>
            <a:pPr marL="982663" indent="-982663"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休假制度：週休二日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1026" name="Picture 2" descr="屏東青少年中心徵求工讀生-最新消息-i-fare 福利好幫手">
            <a:extLst>
              <a:ext uri="{FF2B5EF4-FFF2-40B4-BE49-F238E27FC236}">
                <a16:creationId xmlns:a16="http://schemas.microsoft.com/office/drawing/2014/main" id="{3888D0CA-B4AE-2724-279E-362143B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94023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68469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67" y="55110"/>
            <a:ext cx="6411595" cy="6954335"/>
            <a:chOff x="-19756" y="0"/>
            <a:chExt cx="6411595" cy="6954335"/>
          </a:xfrm>
        </p:grpSpPr>
        <p:sp>
          <p:nvSpPr>
            <p:cNvPr id="4" name="object 4"/>
            <p:cNvSpPr/>
            <p:nvPr/>
          </p:nvSpPr>
          <p:spPr>
            <a:xfrm>
              <a:off x="-1" y="0"/>
              <a:ext cx="6219323" cy="6858000"/>
            </a:xfrm>
            <a:custGeom>
              <a:avLst/>
              <a:gdLst/>
              <a:ahLst/>
              <a:cxnLst/>
              <a:rect l="l" t="t" r="r" b="b"/>
              <a:pathLst>
                <a:path w="6231890" h="6858000">
                  <a:moveTo>
                    <a:pt x="62316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31636" y="6858000"/>
                  </a:lnTo>
                  <a:lnTo>
                    <a:pt x="6231636" y="0"/>
                  </a:lnTo>
                  <a:close/>
                </a:path>
              </a:pathLst>
            </a:custGeom>
            <a:solidFill>
              <a:srgbClr val="E9DF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-19756" y="4254950"/>
              <a:ext cx="6411595" cy="2699385"/>
            </a:xfrm>
            <a:custGeom>
              <a:avLst/>
              <a:gdLst/>
              <a:ahLst/>
              <a:cxnLst/>
              <a:rect l="l" t="t" r="r" b="b"/>
              <a:pathLst>
                <a:path w="6411595" h="2699385">
                  <a:moveTo>
                    <a:pt x="6411467" y="0"/>
                  </a:moveTo>
                  <a:lnTo>
                    <a:pt x="0" y="0"/>
                  </a:lnTo>
                  <a:lnTo>
                    <a:pt x="0" y="2699004"/>
                  </a:lnTo>
                  <a:lnTo>
                    <a:pt x="6411467" y="2699004"/>
                  </a:lnTo>
                  <a:lnTo>
                    <a:pt x="6411467" y="0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56719" y="6596742"/>
            <a:ext cx="24574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b="1" i="1" spc="-5" dirty="0">
                <a:latin typeface="Arial"/>
                <a:cs typeface="Arial"/>
              </a:rPr>
              <a:t>17</a:t>
            </a:fld>
            <a:endParaRPr sz="900">
              <a:latin typeface="Arial"/>
              <a:cs typeface="Arial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B7B44E8-FD19-9FFD-0986-F3018DBB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015691"/>
            <a:ext cx="1524000" cy="184230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62551B-B238-4C8C-B711-B6E1B71F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E0"/>
              </a:clrFrom>
              <a:clrTo>
                <a:srgbClr val="FEF1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642" y="4687557"/>
            <a:ext cx="1495634" cy="190526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A010786-090F-C872-662D-D2123FF2EB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1E0"/>
              </a:clrFrom>
              <a:clrTo>
                <a:srgbClr val="FEF1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0683" y="1331011"/>
            <a:ext cx="1019317" cy="208626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94B7D19-1356-8C6C-988D-D9BB6A18C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609" y="5498624"/>
            <a:ext cx="533474" cy="131463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38E3F81-5D24-2D13-37DB-5E17088593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1E0"/>
              </a:clrFrom>
              <a:clrTo>
                <a:srgbClr val="FEF1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" y="0"/>
            <a:ext cx="990738" cy="1247949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C65F52A2-EA86-E25F-67AE-FE3DBD0C8481}"/>
              </a:ext>
            </a:extLst>
          </p:cNvPr>
          <p:cNvSpPr txBox="1"/>
          <p:nvPr/>
        </p:nvSpPr>
        <p:spPr>
          <a:xfrm>
            <a:off x="6774473" y="2565489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i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歡迎您的加入</a:t>
            </a:r>
            <a:r>
              <a:rPr lang="en-US" altLang="zh-TW" sz="3600" b="1" i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600" b="1" i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1D0B2B2-1336-105C-87F1-57B52183FF6A}"/>
              </a:ext>
            </a:extLst>
          </p:cNvPr>
          <p:cNvSpPr txBox="1"/>
          <p:nvPr/>
        </p:nvSpPr>
        <p:spPr>
          <a:xfrm>
            <a:off x="125953" y="1272828"/>
            <a:ext cx="6189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“想” 都是問題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做” 才有答案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CFF0342-24A8-468E-4A84-F43FC0FB06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17</a:t>
            </a:fld>
            <a:endParaRPr lang="en-US" altLang="zh-TW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315737" y="5018341"/>
            <a:ext cx="5466080" cy="160697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人資</a:t>
            </a:r>
            <a:r>
              <a: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</a:t>
            </a:r>
            <a:r>
              <a:rPr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(02)</a:t>
            </a:r>
            <a:r>
              <a:rPr lang="en-US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2625-1940</a:t>
            </a:r>
            <a:r>
              <a:rPr sz="2400" b="1" spc="-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4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分機</a:t>
            </a:r>
            <a:r>
              <a:rPr sz="2400" b="1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lang="en-US" sz="2400" b="1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16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4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信箱</a:t>
            </a:r>
            <a:r>
              <a:rPr lang="en-US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:v</a:t>
            </a:r>
            <a:r>
              <a:rPr lang="en-US" sz="24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ivian@prodata.com.tw</a:t>
            </a:r>
            <a:endParaRPr lang="en-US" sz="2400" b="1" spc="-5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新北巿淡水區中正東路一段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7135" y="337676"/>
            <a:ext cx="12176760" cy="614220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74164" y="337676"/>
            <a:ext cx="12176760" cy="6852043"/>
            <a:chOff x="11755" y="201227"/>
            <a:chExt cx="12176760" cy="6855459"/>
          </a:xfrm>
        </p:grpSpPr>
        <p:sp>
          <p:nvSpPr>
            <p:cNvPr id="10" name="object 10"/>
            <p:cNvSpPr/>
            <p:nvPr/>
          </p:nvSpPr>
          <p:spPr>
            <a:xfrm>
              <a:off x="11755" y="201227"/>
              <a:ext cx="12176760" cy="6855459"/>
            </a:xfrm>
            <a:custGeom>
              <a:avLst/>
              <a:gdLst/>
              <a:ahLst/>
              <a:cxnLst/>
              <a:rect l="l" t="t" r="r" b="b"/>
              <a:pathLst>
                <a:path w="12176760" h="6855459">
                  <a:moveTo>
                    <a:pt x="12176760" y="6854950"/>
                  </a:moveTo>
                  <a:lnTo>
                    <a:pt x="1217676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7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6146" y="305291"/>
              <a:ext cx="2649220" cy="558165"/>
            </a:xfrm>
            <a:custGeom>
              <a:avLst/>
              <a:gdLst/>
              <a:ahLst/>
              <a:cxnLst/>
              <a:rect l="l" t="t" r="r" b="b"/>
              <a:pathLst>
                <a:path w="2649220" h="558164">
                  <a:moveTo>
                    <a:pt x="2369820" y="0"/>
                  </a:moveTo>
                  <a:lnTo>
                    <a:pt x="278891" y="0"/>
                  </a:lnTo>
                  <a:lnTo>
                    <a:pt x="233654" y="3649"/>
                  </a:lnTo>
                  <a:lnTo>
                    <a:pt x="190741" y="14215"/>
                  </a:lnTo>
                  <a:lnTo>
                    <a:pt x="150726" y="31125"/>
                  </a:lnTo>
                  <a:lnTo>
                    <a:pt x="114182" y="53803"/>
                  </a:lnTo>
                  <a:lnTo>
                    <a:pt x="81686" y="81676"/>
                  </a:lnTo>
                  <a:lnTo>
                    <a:pt x="53810" y="114171"/>
                  </a:lnTo>
                  <a:lnTo>
                    <a:pt x="31129" y="150714"/>
                  </a:lnTo>
                  <a:lnTo>
                    <a:pt x="14218" y="190731"/>
                  </a:lnTo>
                  <a:lnTo>
                    <a:pt x="3650" y="233648"/>
                  </a:lnTo>
                  <a:lnTo>
                    <a:pt x="0" y="278892"/>
                  </a:lnTo>
                  <a:lnTo>
                    <a:pt x="3650" y="324135"/>
                  </a:lnTo>
                  <a:lnTo>
                    <a:pt x="14218" y="367052"/>
                  </a:lnTo>
                  <a:lnTo>
                    <a:pt x="31129" y="407069"/>
                  </a:lnTo>
                  <a:lnTo>
                    <a:pt x="53810" y="443612"/>
                  </a:lnTo>
                  <a:lnTo>
                    <a:pt x="81686" y="476107"/>
                  </a:lnTo>
                  <a:lnTo>
                    <a:pt x="114182" y="503980"/>
                  </a:lnTo>
                  <a:lnTo>
                    <a:pt x="150726" y="526658"/>
                  </a:lnTo>
                  <a:lnTo>
                    <a:pt x="190741" y="543568"/>
                  </a:lnTo>
                  <a:lnTo>
                    <a:pt x="233654" y="554134"/>
                  </a:lnTo>
                  <a:lnTo>
                    <a:pt x="278891" y="557784"/>
                  </a:lnTo>
                  <a:lnTo>
                    <a:pt x="2369820" y="557784"/>
                  </a:lnTo>
                  <a:lnTo>
                    <a:pt x="2415063" y="554134"/>
                  </a:lnTo>
                  <a:lnTo>
                    <a:pt x="2457980" y="543568"/>
                  </a:lnTo>
                  <a:lnTo>
                    <a:pt x="2497997" y="526658"/>
                  </a:lnTo>
                  <a:lnTo>
                    <a:pt x="2534540" y="503980"/>
                  </a:lnTo>
                  <a:lnTo>
                    <a:pt x="2567035" y="476107"/>
                  </a:lnTo>
                  <a:lnTo>
                    <a:pt x="2594908" y="443612"/>
                  </a:lnTo>
                  <a:lnTo>
                    <a:pt x="2617586" y="407069"/>
                  </a:lnTo>
                  <a:lnTo>
                    <a:pt x="2634496" y="367052"/>
                  </a:lnTo>
                  <a:lnTo>
                    <a:pt x="2645062" y="324135"/>
                  </a:lnTo>
                  <a:lnTo>
                    <a:pt x="2648712" y="278892"/>
                  </a:lnTo>
                  <a:lnTo>
                    <a:pt x="2645062" y="233648"/>
                  </a:lnTo>
                  <a:lnTo>
                    <a:pt x="2634496" y="190731"/>
                  </a:lnTo>
                  <a:lnTo>
                    <a:pt x="2617586" y="150714"/>
                  </a:lnTo>
                  <a:lnTo>
                    <a:pt x="2594908" y="114171"/>
                  </a:lnTo>
                  <a:lnTo>
                    <a:pt x="2567035" y="81676"/>
                  </a:lnTo>
                  <a:lnTo>
                    <a:pt x="2534540" y="53803"/>
                  </a:lnTo>
                  <a:lnTo>
                    <a:pt x="2497997" y="31125"/>
                  </a:lnTo>
                  <a:lnTo>
                    <a:pt x="2457980" y="14215"/>
                  </a:lnTo>
                  <a:lnTo>
                    <a:pt x="2415063" y="3649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C2A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40950" y="503711"/>
            <a:ext cx="583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目錄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9163" y="2193195"/>
            <a:ext cx="4944368" cy="1589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6000" spc="-7" baseline="-27083" dirty="0">
                <a:solidFill>
                  <a:srgbClr val="252525"/>
                </a:solidFill>
                <a:latin typeface="Microsoft JhengHei"/>
                <a:cs typeface="Microsoft JhengHei"/>
              </a:rPr>
              <a:t>02</a:t>
            </a:r>
            <a:r>
              <a:rPr lang="en-US" sz="6000" spc="-7" baseline="-27083" dirty="0">
                <a:solidFill>
                  <a:srgbClr val="252525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z="20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國際化人才培訓計劃</a:t>
            </a:r>
            <a:endParaRPr lang="en-US" altLang="zh-TW" sz="2000" b="1" dirty="0">
              <a:solidFill>
                <a:srgbClr val="25252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8100">
              <a:spcBef>
                <a:spcPts val="95"/>
              </a:spcBef>
            </a:pPr>
            <a:r>
              <a:rPr lang="zh-TW" altLang="en-US" sz="2000" dirty="0">
                <a:solidFill>
                  <a:srgbClr val="C00000"/>
                </a:solidFill>
                <a:latin typeface="Microsoft JhengHei"/>
                <a:cs typeface="Microsoft JhengHei"/>
              </a:rPr>
              <a:t>        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學習團隊合作、達</a:t>
            </a:r>
            <a:r>
              <a:rPr lang="zh-TW" altLang="en-US" sz="1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團隊</a:t>
            </a:r>
            <a:r>
              <a:rPr lang="zh-TW" altLang="en-US" sz="1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目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標</a:t>
            </a:r>
            <a:r>
              <a:rPr lang="zh-TW" altLang="en-US" sz="1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</a:p>
          <a:p>
            <a:pPr marL="38100">
              <a:spcBef>
                <a:spcPts val="95"/>
              </a:spcBef>
            </a:pPr>
            <a:endParaRPr lang="en-US" altLang="zh-TW" sz="2000" b="1" dirty="0">
              <a:solidFill>
                <a:srgbClr val="25252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8100">
              <a:spcBef>
                <a:spcPts val="95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0118" y="3173585"/>
            <a:ext cx="3086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-7" baseline="-23611" dirty="0">
                <a:solidFill>
                  <a:srgbClr val="252525"/>
                </a:solidFill>
                <a:latin typeface="Microsoft JhengHei"/>
                <a:cs typeface="Microsoft JhengHei"/>
              </a:rPr>
              <a:t>03</a:t>
            </a:r>
            <a:r>
              <a:rPr sz="6000" spc="-37" baseline="-23611" dirty="0">
                <a:solidFill>
                  <a:srgbClr val="252525"/>
                </a:solidFill>
                <a:latin typeface="Microsoft JhengHei"/>
                <a:cs typeface="Microsoft JhengHei"/>
              </a:rPr>
              <a:t> </a:t>
            </a:r>
            <a:r>
              <a:rPr sz="2000" b="1" dirty="0" err="1">
                <a:solidFill>
                  <a:srgbClr val="252525"/>
                </a:solidFill>
                <a:latin typeface="Microsoft JhengHei"/>
                <a:cs typeface="Microsoft JhengHei"/>
              </a:rPr>
              <a:t>職涯發展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2700" y="3776195"/>
            <a:ext cx="287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252525"/>
                </a:solidFill>
                <a:latin typeface="Microsoft JhengHei"/>
                <a:cs typeface="Microsoft JhengHei"/>
              </a:rPr>
              <a:t>職涯藍圖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37909" y="1401902"/>
            <a:ext cx="614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Microsoft JhengHei"/>
                <a:cs typeface="Microsoft JhengHei"/>
              </a:rPr>
              <a:t>01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22700" y="1319305"/>
            <a:ext cx="2061845" cy="7873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zh-TW" altLang="en-US" sz="20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大琬</a:t>
            </a:r>
            <a:r>
              <a:rPr sz="2000" b="1" dirty="0" err="1">
                <a:solidFill>
                  <a:srgbClr val="252525"/>
                </a:solidFill>
                <a:latin typeface="Microsoft JhengHei"/>
                <a:cs typeface="Microsoft JhengHei"/>
              </a:rPr>
              <a:t>集團公司簡介</a:t>
            </a:r>
            <a:endParaRPr sz="2000" dirty="0">
              <a:latin typeface="Microsoft JhengHei"/>
              <a:cs typeface="Microsoft JhengHei"/>
            </a:endParaRPr>
          </a:p>
          <a:p>
            <a:pPr marL="47625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252525"/>
                </a:solidFill>
                <a:latin typeface="Microsoft JhengHei"/>
                <a:cs typeface="Microsoft JhengHei"/>
              </a:rPr>
              <a:t>品牌介紹與企業精神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2509" y="4275582"/>
            <a:ext cx="3035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-7" baseline="-22222" dirty="0">
                <a:solidFill>
                  <a:srgbClr val="252525"/>
                </a:solidFill>
                <a:latin typeface="Microsoft JhengHei"/>
                <a:cs typeface="Microsoft JhengHei"/>
              </a:rPr>
              <a:t>04</a:t>
            </a:r>
            <a:r>
              <a:rPr sz="6000" spc="-187" baseline="-22222" dirty="0">
                <a:solidFill>
                  <a:srgbClr val="252525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Microsoft JhengHei"/>
                <a:cs typeface="Microsoft JhengHei"/>
              </a:rPr>
              <a:t>應徵管道連結</a:t>
            </a:r>
            <a:r>
              <a:rPr sz="2000" b="1" spc="-5" dirty="0">
                <a:solidFill>
                  <a:srgbClr val="252525"/>
                </a:solidFill>
                <a:latin typeface="Microsoft JhengHei"/>
                <a:cs typeface="Microsoft JhengHei"/>
              </a:rPr>
              <a:t>/Q&amp;A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8193" y="4931155"/>
            <a:ext cx="1988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latin typeface="Microsoft JhengHei"/>
                <a:cs typeface="Microsoft JhengHei"/>
              </a:rPr>
              <a:t>聯絡資訊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36983" y="6585915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40184" y="636724"/>
            <a:ext cx="5417095" cy="5208078"/>
            <a:chOff x="5690659" y="-2376994"/>
            <a:chExt cx="5417095" cy="5208078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1182" y="677672"/>
              <a:ext cx="5405628" cy="21534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0659" y="-2376994"/>
              <a:ext cx="5405628" cy="2153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2707" y="-412040"/>
              <a:ext cx="5404103" cy="21534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3650" y="-1378242"/>
              <a:ext cx="5404104" cy="2153411"/>
            </a:xfrm>
            <a:prstGeom prst="rect">
              <a:avLst/>
            </a:prstGeom>
          </p:spPr>
        </p:pic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6BECCF45-523F-6A17-FE1F-D213B90F2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8" y="1719402"/>
            <a:ext cx="5282584" cy="322261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B4764B-1C03-65DF-7E4D-7DE11B781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1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22" y="0"/>
            <a:ext cx="12192253" cy="6858000"/>
            <a:chOff x="0" y="0"/>
            <a:chExt cx="12192253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68110" cy="6858000"/>
            </a:xfrm>
            <a:custGeom>
              <a:avLst/>
              <a:gdLst/>
              <a:ahLst/>
              <a:cxnLst/>
              <a:rect l="l" t="t" r="r" b="b"/>
              <a:pathLst>
                <a:path w="6468110" h="6858000">
                  <a:moveTo>
                    <a:pt x="6467856" y="6857996"/>
                  </a:moveTo>
                  <a:lnTo>
                    <a:pt x="6467856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6467856" y="6857996"/>
                  </a:lnTo>
                  <a:close/>
                </a:path>
              </a:pathLst>
            </a:custGeom>
            <a:solidFill>
              <a:srgbClr val="D56D29">
                <a:alpha val="1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71032" y="0"/>
              <a:ext cx="5695315" cy="1355090"/>
            </a:xfrm>
            <a:custGeom>
              <a:avLst/>
              <a:gdLst/>
              <a:ahLst/>
              <a:cxnLst/>
              <a:rect l="l" t="t" r="r" b="b"/>
              <a:pathLst>
                <a:path w="5695315" h="1355090">
                  <a:moveTo>
                    <a:pt x="0" y="1354836"/>
                  </a:moveTo>
                  <a:lnTo>
                    <a:pt x="5695188" y="1354836"/>
                  </a:lnTo>
                  <a:lnTo>
                    <a:pt x="5695188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06683" y="2188464"/>
              <a:ext cx="1385570" cy="2786380"/>
            </a:xfrm>
            <a:custGeom>
              <a:avLst/>
              <a:gdLst/>
              <a:ahLst/>
              <a:cxnLst/>
              <a:rect l="l" t="t" r="r" b="b"/>
              <a:pathLst>
                <a:path w="1385570" h="2786379">
                  <a:moveTo>
                    <a:pt x="1379220" y="0"/>
                  </a:moveTo>
                  <a:lnTo>
                    <a:pt x="1330798" y="842"/>
                  </a:lnTo>
                  <a:lnTo>
                    <a:pt x="1282796" y="3351"/>
                  </a:lnTo>
                  <a:lnTo>
                    <a:pt x="1235240" y="7498"/>
                  </a:lnTo>
                  <a:lnTo>
                    <a:pt x="1188158" y="13257"/>
                  </a:lnTo>
                  <a:lnTo>
                    <a:pt x="1141577" y="20600"/>
                  </a:lnTo>
                  <a:lnTo>
                    <a:pt x="1095525" y="29498"/>
                  </a:lnTo>
                  <a:lnTo>
                    <a:pt x="1050029" y="39924"/>
                  </a:lnTo>
                  <a:lnTo>
                    <a:pt x="1005116" y="51851"/>
                  </a:lnTo>
                  <a:lnTo>
                    <a:pt x="960814" y="65252"/>
                  </a:lnTo>
                  <a:lnTo>
                    <a:pt x="917150" y="80097"/>
                  </a:lnTo>
                  <a:lnTo>
                    <a:pt x="874151" y="96360"/>
                  </a:lnTo>
                  <a:lnTo>
                    <a:pt x="831845" y="114014"/>
                  </a:lnTo>
                  <a:lnTo>
                    <a:pt x="790259" y="133029"/>
                  </a:lnTo>
                  <a:lnTo>
                    <a:pt x="749420" y="153380"/>
                  </a:lnTo>
                  <a:lnTo>
                    <a:pt x="709356" y="175038"/>
                  </a:lnTo>
                  <a:lnTo>
                    <a:pt x="670094" y="197975"/>
                  </a:lnTo>
                  <a:lnTo>
                    <a:pt x="631661" y="222165"/>
                  </a:lnTo>
                  <a:lnTo>
                    <a:pt x="594085" y="247578"/>
                  </a:lnTo>
                  <a:lnTo>
                    <a:pt x="557393" y="274189"/>
                  </a:lnTo>
                  <a:lnTo>
                    <a:pt x="521613" y="301968"/>
                  </a:lnTo>
                  <a:lnTo>
                    <a:pt x="486772" y="330889"/>
                  </a:lnTo>
                  <a:lnTo>
                    <a:pt x="452896" y="360923"/>
                  </a:lnTo>
                  <a:lnTo>
                    <a:pt x="420015" y="392044"/>
                  </a:lnTo>
                  <a:lnTo>
                    <a:pt x="388154" y="424223"/>
                  </a:lnTo>
                  <a:lnTo>
                    <a:pt x="357341" y="457433"/>
                  </a:lnTo>
                  <a:lnTo>
                    <a:pt x="327603" y="491646"/>
                  </a:lnTo>
                  <a:lnTo>
                    <a:pt x="298969" y="526835"/>
                  </a:lnTo>
                  <a:lnTo>
                    <a:pt x="271465" y="562972"/>
                  </a:lnTo>
                  <a:lnTo>
                    <a:pt x="245118" y="600029"/>
                  </a:lnTo>
                  <a:lnTo>
                    <a:pt x="219957" y="637979"/>
                  </a:lnTo>
                  <a:lnTo>
                    <a:pt x="196007" y="676794"/>
                  </a:lnTo>
                  <a:lnTo>
                    <a:pt x="173297" y="716447"/>
                  </a:lnTo>
                  <a:lnTo>
                    <a:pt x="151855" y="756909"/>
                  </a:lnTo>
                  <a:lnTo>
                    <a:pt x="131706" y="798153"/>
                  </a:lnTo>
                  <a:lnTo>
                    <a:pt x="112879" y="840152"/>
                  </a:lnTo>
                  <a:lnTo>
                    <a:pt x="95401" y="882878"/>
                  </a:lnTo>
                  <a:lnTo>
                    <a:pt x="79300" y="926303"/>
                  </a:lnTo>
                  <a:lnTo>
                    <a:pt x="64602" y="970400"/>
                  </a:lnTo>
                  <a:lnTo>
                    <a:pt x="51335" y="1015141"/>
                  </a:lnTo>
                  <a:lnTo>
                    <a:pt x="39527" y="1060498"/>
                  </a:lnTo>
                  <a:lnTo>
                    <a:pt x="29204" y="1106444"/>
                  </a:lnTo>
                  <a:lnTo>
                    <a:pt x="20394" y="1152951"/>
                  </a:lnTo>
                  <a:lnTo>
                    <a:pt x="13125" y="1199991"/>
                  </a:lnTo>
                  <a:lnTo>
                    <a:pt x="7424" y="1247538"/>
                  </a:lnTo>
                  <a:lnTo>
                    <a:pt x="3317" y="1295562"/>
                  </a:lnTo>
                  <a:lnTo>
                    <a:pt x="834" y="1344037"/>
                  </a:lnTo>
                  <a:lnTo>
                    <a:pt x="0" y="1392936"/>
                  </a:lnTo>
                  <a:lnTo>
                    <a:pt x="834" y="1441834"/>
                  </a:lnTo>
                  <a:lnTo>
                    <a:pt x="3317" y="1490309"/>
                  </a:lnTo>
                  <a:lnTo>
                    <a:pt x="7424" y="1538333"/>
                  </a:lnTo>
                  <a:lnTo>
                    <a:pt x="13125" y="1585880"/>
                  </a:lnTo>
                  <a:lnTo>
                    <a:pt x="20394" y="1632920"/>
                  </a:lnTo>
                  <a:lnTo>
                    <a:pt x="29204" y="1679427"/>
                  </a:lnTo>
                  <a:lnTo>
                    <a:pt x="39527" y="1725373"/>
                  </a:lnTo>
                  <a:lnTo>
                    <a:pt x="51335" y="1770730"/>
                  </a:lnTo>
                  <a:lnTo>
                    <a:pt x="64602" y="1815471"/>
                  </a:lnTo>
                  <a:lnTo>
                    <a:pt x="79300" y="1859568"/>
                  </a:lnTo>
                  <a:lnTo>
                    <a:pt x="95401" y="1902993"/>
                  </a:lnTo>
                  <a:lnTo>
                    <a:pt x="112879" y="1945719"/>
                  </a:lnTo>
                  <a:lnTo>
                    <a:pt x="131706" y="1987718"/>
                  </a:lnTo>
                  <a:lnTo>
                    <a:pt x="151855" y="2028962"/>
                  </a:lnTo>
                  <a:lnTo>
                    <a:pt x="173297" y="2069424"/>
                  </a:lnTo>
                  <a:lnTo>
                    <a:pt x="196007" y="2109077"/>
                  </a:lnTo>
                  <a:lnTo>
                    <a:pt x="219957" y="2147892"/>
                  </a:lnTo>
                  <a:lnTo>
                    <a:pt x="245118" y="2185842"/>
                  </a:lnTo>
                  <a:lnTo>
                    <a:pt x="271465" y="2222899"/>
                  </a:lnTo>
                  <a:lnTo>
                    <a:pt x="298969" y="2259036"/>
                  </a:lnTo>
                  <a:lnTo>
                    <a:pt x="327603" y="2294225"/>
                  </a:lnTo>
                  <a:lnTo>
                    <a:pt x="357341" y="2328438"/>
                  </a:lnTo>
                  <a:lnTo>
                    <a:pt x="388154" y="2361648"/>
                  </a:lnTo>
                  <a:lnTo>
                    <a:pt x="420015" y="2393827"/>
                  </a:lnTo>
                  <a:lnTo>
                    <a:pt x="452896" y="2424948"/>
                  </a:lnTo>
                  <a:lnTo>
                    <a:pt x="486772" y="2454982"/>
                  </a:lnTo>
                  <a:lnTo>
                    <a:pt x="521613" y="2483903"/>
                  </a:lnTo>
                  <a:lnTo>
                    <a:pt x="557393" y="2511682"/>
                  </a:lnTo>
                  <a:lnTo>
                    <a:pt x="594085" y="2538293"/>
                  </a:lnTo>
                  <a:lnTo>
                    <a:pt x="631661" y="2563706"/>
                  </a:lnTo>
                  <a:lnTo>
                    <a:pt x="670094" y="2587896"/>
                  </a:lnTo>
                  <a:lnTo>
                    <a:pt x="709356" y="2610833"/>
                  </a:lnTo>
                  <a:lnTo>
                    <a:pt x="749420" y="2632491"/>
                  </a:lnTo>
                  <a:lnTo>
                    <a:pt x="790259" y="2652842"/>
                  </a:lnTo>
                  <a:lnTo>
                    <a:pt x="831845" y="2671857"/>
                  </a:lnTo>
                  <a:lnTo>
                    <a:pt x="874151" y="2689511"/>
                  </a:lnTo>
                  <a:lnTo>
                    <a:pt x="917150" y="2705774"/>
                  </a:lnTo>
                  <a:lnTo>
                    <a:pt x="960814" y="2720619"/>
                  </a:lnTo>
                  <a:lnTo>
                    <a:pt x="1005116" y="2734020"/>
                  </a:lnTo>
                  <a:lnTo>
                    <a:pt x="1050029" y="2745947"/>
                  </a:lnTo>
                  <a:lnTo>
                    <a:pt x="1095525" y="2756373"/>
                  </a:lnTo>
                  <a:lnTo>
                    <a:pt x="1141577" y="2765271"/>
                  </a:lnTo>
                  <a:lnTo>
                    <a:pt x="1188158" y="2772614"/>
                  </a:lnTo>
                  <a:lnTo>
                    <a:pt x="1235240" y="2778373"/>
                  </a:lnTo>
                  <a:lnTo>
                    <a:pt x="1282796" y="2782520"/>
                  </a:lnTo>
                  <a:lnTo>
                    <a:pt x="1330798" y="2785029"/>
                  </a:lnTo>
                  <a:lnTo>
                    <a:pt x="1379220" y="2785872"/>
                  </a:lnTo>
                  <a:lnTo>
                    <a:pt x="1385315" y="2785765"/>
                  </a:lnTo>
                  <a:lnTo>
                    <a:pt x="1385315" y="2096262"/>
                  </a:lnTo>
                  <a:lnTo>
                    <a:pt x="1379220" y="2096262"/>
                  </a:lnTo>
                  <a:lnTo>
                    <a:pt x="1332003" y="2094639"/>
                  </a:lnTo>
                  <a:lnTo>
                    <a:pt x="1285641" y="2089842"/>
                  </a:lnTo>
                  <a:lnTo>
                    <a:pt x="1240236" y="2081975"/>
                  </a:lnTo>
                  <a:lnTo>
                    <a:pt x="1195890" y="2071142"/>
                  </a:lnTo>
                  <a:lnTo>
                    <a:pt x="1152706" y="2057448"/>
                  </a:lnTo>
                  <a:lnTo>
                    <a:pt x="1110787" y="2040999"/>
                  </a:lnTo>
                  <a:lnTo>
                    <a:pt x="1070236" y="2021897"/>
                  </a:lnTo>
                  <a:lnTo>
                    <a:pt x="1031155" y="2000249"/>
                  </a:lnTo>
                  <a:lnTo>
                    <a:pt x="993647" y="1976159"/>
                  </a:lnTo>
                  <a:lnTo>
                    <a:pt x="957814" y="1949732"/>
                  </a:lnTo>
                  <a:lnTo>
                    <a:pt x="923760" y="1921072"/>
                  </a:lnTo>
                  <a:lnTo>
                    <a:pt x="891587" y="1890283"/>
                  </a:lnTo>
                  <a:lnTo>
                    <a:pt x="861398" y="1857472"/>
                  </a:lnTo>
                  <a:lnTo>
                    <a:pt x="833295" y="1822741"/>
                  </a:lnTo>
                  <a:lnTo>
                    <a:pt x="807381" y="1786197"/>
                  </a:lnTo>
                  <a:lnTo>
                    <a:pt x="783759" y="1747943"/>
                  </a:lnTo>
                  <a:lnTo>
                    <a:pt x="762531" y="1708084"/>
                  </a:lnTo>
                  <a:lnTo>
                    <a:pt x="743801" y="1666726"/>
                  </a:lnTo>
                  <a:lnTo>
                    <a:pt x="727670" y="1623972"/>
                  </a:lnTo>
                  <a:lnTo>
                    <a:pt x="714242" y="1579927"/>
                  </a:lnTo>
                  <a:lnTo>
                    <a:pt x="703619" y="1534697"/>
                  </a:lnTo>
                  <a:lnTo>
                    <a:pt x="695905" y="1488385"/>
                  </a:lnTo>
                  <a:lnTo>
                    <a:pt x="691200" y="1441096"/>
                  </a:lnTo>
                  <a:lnTo>
                    <a:pt x="689610" y="1392936"/>
                  </a:lnTo>
                  <a:lnTo>
                    <a:pt x="691200" y="1344775"/>
                  </a:lnTo>
                  <a:lnTo>
                    <a:pt x="695905" y="1297486"/>
                  </a:lnTo>
                  <a:lnTo>
                    <a:pt x="703619" y="1251174"/>
                  </a:lnTo>
                  <a:lnTo>
                    <a:pt x="714242" y="1205944"/>
                  </a:lnTo>
                  <a:lnTo>
                    <a:pt x="727670" y="1161899"/>
                  </a:lnTo>
                  <a:lnTo>
                    <a:pt x="743801" y="1119145"/>
                  </a:lnTo>
                  <a:lnTo>
                    <a:pt x="762531" y="1077787"/>
                  </a:lnTo>
                  <a:lnTo>
                    <a:pt x="783759" y="1037928"/>
                  </a:lnTo>
                  <a:lnTo>
                    <a:pt x="807381" y="999674"/>
                  </a:lnTo>
                  <a:lnTo>
                    <a:pt x="833295" y="963130"/>
                  </a:lnTo>
                  <a:lnTo>
                    <a:pt x="861398" y="928399"/>
                  </a:lnTo>
                  <a:lnTo>
                    <a:pt x="891587" y="895588"/>
                  </a:lnTo>
                  <a:lnTo>
                    <a:pt x="923760" y="864799"/>
                  </a:lnTo>
                  <a:lnTo>
                    <a:pt x="957814" y="836139"/>
                  </a:lnTo>
                  <a:lnTo>
                    <a:pt x="993647" y="809712"/>
                  </a:lnTo>
                  <a:lnTo>
                    <a:pt x="1031155" y="785622"/>
                  </a:lnTo>
                  <a:lnTo>
                    <a:pt x="1070236" y="763974"/>
                  </a:lnTo>
                  <a:lnTo>
                    <a:pt x="1110787" y="744872"/>
                  </a:lnTo>
                  <a:lnTo>
                    <a:pt x="1152706" y="728423"/>
                  </a:lnTo>
                  <a:lnTo>
                    <a:pt x="1195890" y="714729"/>
                  </a:lnTo>
                  <a:lnTo>
                    <a:pt x="1240236" y="703896"/>
                  </a:lnTo>
                  <a:lnTo>
                    <a:pt x="1285641" y="696029"/>
                  </a:lnTo>
                  <a:lnTo>
                    <a:pt x="1332003" y="691232"/>
                  </a:lnTo>
                  <a:lnTo>
                    <a:pt x="1379220" y="689610"/>
                  </a:lnTo>
                  <a:lnTo>
                    <a:pt x="1385315" y="689610"/>
                  </a:lnTo>
                  <a:lnTo>
                    <a:pt x="1385315" y="106"/>
                  </a:lnTo>
                  <a:lnTo>
                    <a:pt x="1379220" y="0"/>
                  </a:lnTo>
                  <a:close/>
                </a:path>
                <a:path w="1385570" h="2786379">
                  <a:moveTo>
                    <a:pt x="1385315" y="2096052"/>
                  </a:moveTo>
                  <a:lnTo>
                    <a:pt x="1379220" y="2096262"/>
                  </a:lnTo>
                  <a:lnTo>
                    <a:pt x="1385315" y="2096262"/>
                  </a:lnTo>
                  <a:lnTo>
                    <a:pt x="1385315" y="2096052"/>
                  </a:lnTo>
                  <a:close/>
                </a:path>
                <a:path w="1385570" h="2786379">
                  <a:moveTo>
                    <a:pt x="1385315" y="689610"/>
                  </a:moveTo>
                  <a:lnTo>
                    <a:pt x="1379220" y="689610"/>
                  </a:lnTo>
                  <a:lnTo>
                    <a:pt x="1385315" y="689819"/>
                  </a:lnTo>
                  <a:lnTo>
                    <a:pt x="1385315" y="689610"/>
                  </a:lnTo>
                  <a:close/>
                </a:path>
              </a:pathLst>
            </a:custGeom>
            <a:solidFill>
              <a:srgbClr val="FFF1CC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0804" y="5754370"/>
              <a:ext cx="3503929" cy="1103630"/>
            </a:xfrm>
            <a:custGeom>
              <a:avLst/>
              <a:gdLst/>
              <a:ahLst/>
              <a:cxnLst/>
              <a:rect l="l" t="t" r="r" b="b"/>
              <a:pathLst>
                <a:path w="3503929" h="1103629">
                  <a:moveTo>
                    <a:pt x="3503676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0" y="1103630"/>
                  </a:lnTo>
                  <a:lnTo>
                    <a:pt x="368046" y="1103630"/>
                  </a:lnTo>
                  <a:lnTo>
                    <a:pt x="368046" y="368300"/>
                  </a:lnTo>
                  <a:lnTo>
                    <a:pt x="3135630" y="368300"/>
                  </a:lnTo>
                  <a:lnTo>
                    <a:pt x="3135630" y="1103630"/>
                  </a:lnTo>
                  <a:lnTo>
                    <a:pt x="3503676" y="1103630"/>
                  </a:lnTo>
                  <a:lnTo>
                    <a:pt x="3503676" y="368300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C55A11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0798" y="2523049"/>
            <a:ext cx="4195445" cy="1511311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45"/>
              </a:spcBef>
            </a:pPr>
            <a:r>
              <a:rPr lang="zh-TW" altLang="en-US" sz="41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大琬</a:t>
            </a:r>
            <a:r>
              <a:rPr sz="4100" b="1" dirty="0" err="1">
                <a:solidFill>
                  <a:srgbClr val="252525"/>
                </a:solidFill>
                <a:latin typeface="Microsoft JhengHei"/>
                <a:cs typeface="Microsoft JhengHei"/>
              </a:rPr>
              <a:t>集團公司簡介</a:t>
            </a:r>
            <a:endParaRPr sz="4100" dirty="0">
              <a:latin typeface="Microsoft JhengHei"/>
              <a:cs typeface="Microsoft JhengHei"/>
            </a:endParaRPr>
          </a:p>
          <a:p>
            <a:pPr marL="10160" algn="ctr">
              <a:lnSpc>
                <a:spcPct val="100000"/>
              </a:lnSpc>
              <a:spcBef>
                <a:spcPts val="1435"/>
              </a:spcBef>
            </a:pPr>
            <a:r>
              <a:rPr sz="2600" dirty="0">
                <a:solidFill>
                  <a:srgbClr val="252525"/>
                </a:solidFill>
                <a:latin typeface="Microsoft JhengHei"/>
                <a:cs typeface="Microsoft JhengHei"/>
              </a:rPr>
              <a:t>品牌介紹與企業精神</a:t>
            </a:r>
            <a:endParaRPr sz="2600" dirty="0">
              <a:latin typeface="Microsoft JhengHei"/>
              <a:cs typeface="Microsoft JhengHei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A5E2814-4774-33E9-535D-A87C6DFFC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" y="914400"/>
            <a:ext cx="5941695" cy="481505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2A78A1F-074A-818C-7298-96CB3636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139" y="5372605"/>
            <a:ext cx="1695687" cy="1103630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BB97322-9E57-4CFC-9BB4-F0150F2F4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2</a:t>
            </a:fld>
            <a:endParaRPr lang="en-US" altLang="zh-TW"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721" y="287273"/>
            <a:ext cx="19030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000000"/>
                </a:solidFill>
              </a:rPr>
              <a:t>發展歷程</a:t>
            </a:r>
            <a:endParaRPr sz="370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4144AEF-C99E-9D55-CE44-D537773B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8510"/>
            <a:ext cx="8719782" cy="50292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DFEE7DC-EC83-EA6E-3EFB-5BC2A308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13" y="5410199"/>
            <a:ext cx="1695687" cy="133502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A91DC64-D90D-002A-ACF8-3B5049003164}"/>
              </a:ext>
            </a:extLst>
          </p:cNvPr>
          <p:cNvSpPr txBox="1"/>
          <p:nvPr/>
        </p:nvSpPr>
        <p:spPr>
          <a:xfrm>
            <a:off x="2252740" y="37916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年大琬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成立線材組裝廠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001712-3016-7623-CF59-E83520F63FFB}"/>
              </a:ext>
            </a:extLst>
          </p:cNvPr>
          <p:cNvSpPr txBox="1"/>
          <p:nvPr/>
        </p:nvSpPr>
        <p:spPr>
          <a:xfrm>
            <a:off x="4256285" y="443939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投資大陸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模具射出廠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1623D4A-178E-3F07-BDFF-AB6807971E4F}"/>
              </a:ext>
            </a:extLst>
          </p:cNvPr>
          <p:cNvSpPr txBox="1"/>
          <p:nvPr/>
        </p:nvSpPr>
        <p:spPr>
          <a:xfrm>
            <a:off x="5798164" y="5004178"/>
            <a:ext cx="205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拓展五金零件巿場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B2B5A5-1AE5-D7F9-6A81-C4C7D0402256}"/>
              </a:ext>
            </a:extLst>
          </p:cNvPr>
          <p:cNvSpPr txBox="1"/>
          <p:nvPr/>
        </p:nvSpPr>
        <p:spPr>
          <a:xfrm>
            <a:off x="7086600" y="580949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成立東豐慶公司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車銑複合機自製生產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96DD9F0-8FF8-29D2-8490-5849FA6A5DCC}"/>
              </a:ext>
            </a:extLst>
          </p:cNvPr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13DA975-415A-0180-974B-394D5B9921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3</a:t>
            </a:fld>
            <a:endParaRPr lang="en-US" altLang="zh-TW" spc="-5" dirty="0"/>
          </a:p>
        </p:txBody>
      </p:sp>
    </p:spTree>
    <p:extLst>
      <p:ext uri="{BB962C8B-B14F-4D97-AF65-F5344CB8AC3E}">
        <p14:creationId xmlns:p14="http://schemas.microsoft.com/office/powerpoint/2010/main" val="100772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0" y="274983"/>
            <a:ext cx="13722125" cy="7076093"/>
            <a:chOff x="-1943130" y="720406"/>
            <a:chExt cx="13722125" cy="7076093"/>
          </a:xfrm>
        </p:grpSpPr>
        <p:sp>
          <p:nvSpPr>
            <p:cNvPr id="3" name="object 3"/>
            <p:cNvSpPr/>
            <p:nvPr/>
          </p:nvSpPr>
          <p:spPr>
            <a:xfrm>
              <a:off x="11778995" y="659282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8"/>
                  </a:lnTo>
                </a:path>
              </a:pathLst>
            </a:custGeom>
            <a:ln w="9525">
              <a:solidFill>
                <a:srgbClr val="A7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99291" y="720406"/>
              <a:ext cx="132715" cy="771525"/>
            </a:xfrm>
            <a:custGeom>
              <a:avLst/>
              <a:gdLst/>
              <a:ahLst/>
              <a:cxnLst/>
              <a:rect l="l" t="t" r="r" b="b"/>
              <a:pathLst>
                <a:path w="132715" h="771525">
                  <a:moveTo>
                    <a:pt x="13258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132588" y="771144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943130" y="938499"/>
              <a:ext cx="12312068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DFD1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23930" y="1869269"/>
              <a:ext cx="2738153" cy="22743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2613" y="1869269"/>
              <a:ext cx="2672361" cy="19701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23929" y="4269906"/>
              <a:ext cx="2746402" cy="1950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2613" y="4057473"/>
              <a:ext cx="2672360" cy="195086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8721" y="287273"/>
            <a:ext cx="3986529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 err="1">
                <a:solidFill>
                  <a:srgbClr val="000000"/>
                </a:solidFill>
              </a:rPr>
              <a:t>經營理念</a:t>
            </a:r>
            <a:r>
              <a:rPr sz="3700" spc="-5" dirty="0">
                <a:solidFill>
                  <a:srgbClr val="000000"/>
                </a:solidFill>
              </a:rPr>
              <a:t>-</a:t>
            </a: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核心價值</a:t>
            </a:r>
            <a:endParaRPr sz="3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863069" y="6596742"/>
            <a:ext cx="183515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62219" y="3759301"/>
            <a:ext cx="2312975" cy="1987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25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全球化</a:t>
            </a:r>
            <a:endParaRPr lang="en-US" sz="2500" b="1" spc="-5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540" algn="ctr">
              <a:lnSpc>
                <a:spcPct val="100000"/>
              </a:lnSpc>
              <a:spcBef>
                <a:spcPts val="95"/>
              </a:spcBef>
            </a:pPr>
            <a:endParaRPr lang="en-US" sz="1400" b="1" spc="-60" dirty="0">
              <a:latin typeface="Arial"/>
              <a:cs typeface="Arial"/>
            </a:endParaRPr>
          </a:p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lang="zh-TW" altLang="en-US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保持國際競爭優勢：</a:t>
            </a:r>
            <a:endParaRPr lang="en-US" altLang="zh-TW" b="1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lang="zh-TW" altLang="en-US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競爭力的價格，高品質性能，以及提供整合服務，超越客戶滿意度。</a:t>
            </a:r>
            <a:endParaRPr lang="en-US" b="1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3001" y="1506154"/>
            <a:ext cx="2157710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創新</a:t>
            </a:r>
          </a:p>
          <a:p>
            <a:pPr marR="49530" algn="ctr">
              <a:lnSpc>
                <a:spcPct val="100000"/>
              </a:lnSpc>
              <a:spcBef>
                <a:spcPts val="30"/>
              </a:spcBef>
            </a:pPr>
            <a:endParaRPr lang="zh-TW" altLang="en-US" sz="1400" b="1" spc="-5" dirty="0">
              <a:latin typeface="Arial"/>
              <a:cs typeface="Arial"/>
            </a:endParaRPr>
          </a:p>
          <a:p>
            <a:pPr marR="49530">
              <a:lnSpc>
                <a:spcPct val="100000"/>
              </a:lnSpc>
              <a:spcBef>
                <a:spcPts val="3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通過致力於最優解決方案和投資最先進的設備，為我們的合作夥伴提供最有效的方式來滿足客戶的需求。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43001" y="3998588"/>
            <a:ext cx="2106466" cy="1443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夥伴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endParaRPr lang="en-US" sz="1400" b="1" dirty="0">
              <a:latin typeface="Arial"/>
              <a:cs typeface="Arial"/>
            </a:endParaRPr>
          </a:p>
          <a:p>
            <a:pPr marL="12700" marR="5080">
              <a:spcBef>
                <a:spcPts val="30"/>
              </a:spcBef>
            </a:pPr>
            <a:r>
              <a:rPr lang="zh-TW" altLang="en-US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了解客戶的需求，為客戶提供雙贏的解決方案。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86652" y="1555392"/>
            <a:ext cx="2488542" cy="1381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25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誠信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lang="en-US" sz="14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對客戶保持開放和誠實，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成功的秘訣之一是真誠。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1400" b="1" dirty="0">
              <a:latin typeface="Arial"/>
              <a:cs typeface="Arial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85AA2E0-A21A-4256-6FEF-295329E6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831" y="1692465"/>
            <a:ext cx="4559217" cy="315232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CA69306-6BFA-7F89-8107-29D8B652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113" y="5607789"/>
            <a:ext cx="466790" cy="108076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C49F36C-3DEF-4485-A1B7-9DE2B470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103" y="5345337"/>
            <a:ext cx="687485" cy="1343212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9094A5BF-2D1A-A2EA-58A3-693D92293B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4</a:t>
            </a:fld>
            <a:endParaRPr lang="en-US" altLang="zh-TW" spc="-5" dirty="0"/>
          </a:p>
        </p:txBody>
      </p:sp>
    </p:spTree>
    <p:extLst>
      <p:ext uri="{BB962C8B-B14F-4D97-AF65-F5344CB8AC3E}">
        <p14:creationId xmlns:p14="http://schemas.microsoft.com/office/powerpoint/2010/main" val="286813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8">
            <a:extLst>
              <a:ext uri="{FF2B5EF4-FFF2-40B4-BE49-F238E27FC236}">
                <a16:creationId xmlns:a16="http://schemas.microsoft.com/office/drawing/2014/main" id="{672F1ADA-C1C6-27F7-96B2-4A5DF3837238}"/>
              </a:ext>
            </a:extLst>
          </p:cNvPr>
          <p:cNvSpPr/>
          <p:nvPr/>
        </p:nvSpPr>
        <p:spPr>
          <a:xfrm>
            <a:off x="-7685" y="737059"/>
            <a:ext cx="12176760" cy="614220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3110970" y="1096220"/>
            <a:ext cx="9114155" cy="5337175"/>
            <a:chOff x="3083051" y="1139952"/>
            <a:chExt cx="9114155" cy="5337175"/>
          </a:xfrm>
        </p:grpSpPr>
        <p:sp>
          <p:nvSpPr>
            <p:cNvPr id="3" name="object 3"/>
            <p:cNvSpPr/>
            <p:nvPr/>
          </p:nvSpPr>
          <p:spPr>
            <a:xfrm>
              <a:off x="9221723" y="3803903"/>
              <a:ext cx="2970530" cy="2664460"/>
            </a:xfrm>
            <a:custGeom>
              <a:avLst/>
              <a:gdLst/>
              <a:ahLst/>
              <a:cxnLst/>
              <a:rect l="l" t="t" r="r" b="b"/>
              <a:pathLst>
                <a:path w="2970529" h="2664460">
                  <a:moveTo>
                    <a:pt x="0" y="2663952"/>
                  </a:moveTo>
                  <a:lnTo>
                    <a:pt x="2970275" y="2663952"/>
                  </a:lnTo>
                  <a:lnTo>
                    <a:pt x="2970275" y="0"/>
                  </a:lnTo>
                  <a:lnTo>
                    <a:pt x="0" y="0"/>
                  </a:lnTo>
                  <a:lnTo>
                    <a:pt x="0" y="2663952"/>
                  </a:lnTo>
                  <a:close/>
                </a:path>
              </a:pathLst>
            </a:custGeom>
            <a:solidFill>
              <a:srgbClr val="E9DFD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1723" y="3803903"/>
              <a:ext cx="2970530" cy="2664460"/>
            </a:xfrm>
            <a:custGeom>
              <a:avLst/>
              <a:gdLst/>
              <a:ahLst/>
              <a:cxnLst/>
              <a:rect l="l" t="t" r="r" b="b"/>
              <a:pathLst>
                <a:path w="2970529" h="2664460">
                  <a:moveTo>
                    <a:pt x="2970275" y="0"/>
                  </a:moveTo>
                  <a:lnTo>
                    <a:pt x="0" y="0"/>
                  </a:lnTo>
                  <a:lnTo>
                    <a:pt x="0" y="266395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052" y="1139951"/>
              <a:ext cx="6156960" cy="5328285"/>
            </a:xfrm>
            <a:custGeom>
              <a:avLst/>
              <a:gdLst/>
              <a:ahLst/>
              <a:cxnLst/>
              <a:rect l="l" t="t" r="r" b="b"/>
              <a:pathLst>
                <a:path w="6156959" h="5328285">
                  <a:moveTo>
                    <a:pt x="3076943" y="2663952"/>
                  </a:moveTo>
                  <a:lnTo>
                    <a:pt x="0" y="2663952"/>
                  </a:lnTo>
                  <a:lnTo>
                    <a:pt x="0" y="5327904"/>
                  </a:lnTo>
                  <a:lnTo>
                    <a:pt x="3076943" y="5327904"/>
                  </a:lnTo>
                  <a:lnTo>
                    <a:pt x="3076943" y="2663952"/>
                  </a:lnTo>
                  <a:close/>
                </a:path>
                <a:path w="6156959" h="5328285">
                  <a:moveTo>
                    <a:pt x="6156960" y="0"/>
                  </a:moveTo>
                  <a:lnTo>
                    <a:pt x="3081528" y="0"/>
                  </a:lnTo>
                  <a:lnTo>
                    <a:pt x="3081528" y="2686812"/>
                  </a:lnTo>
                  <a:lnTo>
                    <a:pt x="6156960" y="2686812"/>
                  </a:lnTo>
                  <a:lnTo>
                    <a:pt x="6156960" y="0"/>
                  </a:lnTo>
                  <a:close/>
                </a:path>
              </a:pathLst>
            </a:custGeom>
            <a:solidFill>
              <a:srgbClr val="E9DFD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92361"/>
              </p:ext>
            </p:extLst>
          </p:nvPr>
        </p:nvGraphicFramePr>
        <p:xfrm>
          <a:off x="85392" y="1126405"/>
          <a:ext cx="12191999" cy="5327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工業自動化 </a:t>
                      </a:r>
                      <a:endParaRPr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0E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b="1" dirty="0">
                        <a:latin typeface="Times New Roman"/>
                        <a:cs typeface="Times New Roman"/>
                      </a:endParaRPr>
                    </a:p>
                    <a:p>
                      <a:pPr marL="314960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lang="zh-TW" altLang="en-US" sz="2000" b="1" dirty="0"/>
                        <a:t>                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</a:t>
                      </a:r>
                      <a:endParaRPr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8721" y="287273"/>
            <a:ext cx="284226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大琬產品</a:t>
            </a:r>
            <a:endParaRPr sz="3700" dirty="0"/>
          </a:p>
        </p:txBody>
      </p:sp>
      <p:sp>
        <p:nvSpPr>
          <p:cNvPr id="14" name="object 14"/>
          <p:cNvSpPr/>
          <p:nvPr/>
        </p:nvSpPr>
        <p:spPr>
          <a:xfrm>
            <a:off x="37201" y="1134862"/>
            <a:ext cx="3075940" cy="2664460"/>
          </a:xfrm>
          <a:custGeom>
            <a:avLst/>
            <a:gdLst/>
            <a:ahLst/>
            <a:cxnLst/>
            <a:rect l="l" t="t" r="r" b="b"/>
            <a:pathLst>
              <a:path w="3075940" h="2664460">
                <a:moveTo>
                  <a:pt x="3075432" y="0"/>
                </a:moveTo>
                <a:lnTo>
                  <a:pt x="0" y="0"/>
                </a:lnTo>
                <a:lnTo>
                  <a:pt x="0" y="2663952"/>
                </a:lnTo>
                <a:lnTo>
                  <a:pt x="3075432" y="2663952"/>
                </a:lnTo>
                <a:lnTo>
                  <a:pt x="3075432" y="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車用產業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A34EB6E-4E2C-E2CC-D44E-304ECD2A4060}"/>
              </a:ext>
            </a:extLst>
          </p:cNvPr>
          <p:cNvSpPr txBox="1"/>
          <p:nvPr/>
        </p:nvSpPr>
        <p:spPr>
          <a:xfrm>
            <a:off x="4195901" y="48758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6617AB9-0607-921E-24F0-3881F279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40" y="1113268"/>
            <a:ext cx="3110183" cy="26264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966A53-3895-707B-69F2-9B5D4F03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00" y="1110814"/>
            <a:ext cx="2924175" cy="26289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1C0BB3E-D312-E2C9-C70C-73FBB64A4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" y="3808164"/>
            <a:ext cx="2821874" cy="263364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AAC6DBC-BFD6-7354-AFB8-CD53B628C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24" y="3754309"/>
            <a:ext cx="3018415" cy="2633643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EDA67628-4829-EC14-27B9-FCB30238C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700" y="5532887"/>
            <a:ext cx="693480" cy="891617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5D038EB2-AFB3-5794-F659-EFDD624274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5</a:t>
            </a:fld>
            <a:endParaRPr lang="en-US" altLang="zh-TW" spc="-5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96F8326-4A0A-F078-1BC6-00CF86B61161}"/>
              </a:ext>
            </a:extLst>
          </p:cNvPr>
          <p:cNvSpPr txBox="1"/>
          <p:nvPr/>
        </p:nvSpPr>
        <p:spPr>
          <a:xfrm>
            <a:off x="2362200" y="394996"/>
            <a:ext cx="6145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https://www.prodata.com.tw/</a:t>
            </a:r>
            <a:endParaRPr lang="en-US" altLang="zh-TW" dirty="0">
              <a:solidFill>
                <a:srgbClr val="3333FF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7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>
            <a:extLst>
              <a:ext uri="{FF2B5EF4-FFF2-40B4-BE49-F238E27FC236}">
                <a16:creationId xmlns:a16="http://schemas.microsoft.com/office/drawing/2014/main" id="{B79B7BED-6A8B-91D5-9D4E-FA87C5FDD5DD}"/>
              </a:ext>
            </a:extLst>
          </p:cNvPr>
          <p:cNvSpPr/>
          <p:nvPr/>
        </p:nvSpPr>
        <p:spPr>
          <a:xfrm>
            <a:off x="15240" y="728841"/>
            <a:ext cx="12176760" cy="614220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3090213" y="1113395"/>
            <a:ext cx="9114155" cy="5337175"/>
            <a:chOff x="3083051" y="1139952"/>
            <a:chExt cx="9114155" cy="5337175"/>
          </a:xfrm>
        </p:grpSpPr>
        <p:sp>
          <p:nvSpPr>
            <p:cNvPr id="3" name="object 3"/>
            <p:cNvSpPr/>
            <p:nvPr/>
          </p:nvSpPr>
          <p:spPr>
            <a:xfrm>
              <a:off x="9221723" y="3803903"/>
              <a:ext cx="2970530" cy="2664460"/>
            </a:xfrm>
            <a:custGeom>
              <a:avLst/>
              <a:gdLst/>
              <a:ahLst/>
              <a:cxnLst/>
              <a:rect l="l" t="t" r="r" b="b"/>
              <a:pathLst>
                <a:path w="2970529" h="2664460">
                  <a:moveTo>
                    <a:pt x="0" y="2663952"/>
                  </a:moveTo>
                  <a:lnTo>
                    <a:pt x="2970275" y="2663952"/>
                  </a:lnTo>
                  <a:lnTo>
                    <a:pt x="2970275" y="0"/>
                  </a:lnTo>
                  <a:lnTo>
                    <a:pt x="0" y="0"/>
                  </a:lnTo>
                  <a:lnTo>
                    <a:pt x="0" y="2663952"/>
                  </a:lnTo>
                  <a:close/>
                </a:path>
              </a:pathLst>
            </a:custGeom>
            <a:solidFill>
              <a:srgbClr val="E9DFD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1723" y="3803903"/>
              <a:ext cx="2970530" cy="2664460"/>
            </a:xfrm>
            <a:custGeom>
              <a:avLst/>
              <a:gdLst/>
              <a:ahLst/>
              <a:cxnLst/>
              <a:rect l="l" t="t" r="r" b="b"/>
              <a:pathLst>
                <a:path w="2970529" h="2664460">
                  <a:moveTo>
                    <a:pt x="2970275" y="0"/>
                  </a:moveTo>
                  <a:lnTo>
                    <a:pt x="0" y="0"/>
                  </a:lnTo>
                  <a:lnTo>
                    <a:pt x="0" y="266395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052" y="1139951"/>
              <a:ext cx="6156960" cy="5328285"/>
            </a:xfrm>
            <a:custGeom>
              <a:avLst/>
              <a:gdLst/>
              <a:ahLst/>
              <a:cxnLst/>
              <a:rect l="l" t="t" r="r" b="b"/>
              <a:pathLst>
                <a:path w="6156959" h="5328285">
                  <a:moveTo>
                    <a:pt x="3076943" y="2663952"/>
                  </a:moveTo>
                  <a:lnTo>
                    <a:pt x="0" y="2663952"/>
                  </a:lnTo>
                  <a:lnTo>
                    <a:pt x="0" y="5327904"/>
                  </a:lnTo>
                  <a:lnTo>
                    <a:pt x="3076943" y="5327904"/>
                  </a:lnTo>
                  <a:lnTo>
                    <a:pt x="3076943" y="2663952"/>
                  </a:lnTo>
                  <a:close/>
                </a:path>
                <a:path w="6156959" h="5328285">
                  <a:moveTo>
                    <a:pt x="6156960" y="0"/>
                  </a:moveTo>
                  <a:lnTo>
                    <a:pt x="3081528" y="0"/>
                  </a:lnTo>
                  <a:lnTo>
                    <a:pt x="3081528" y="2686812"/>
                  </a:lnTo>
                  <a:lnTo>
                    <a:pt x="6156960" y="2686812"/>
                  </a:lnTo>
                  <a:lnTo>
                    <a:pt x="6156960" y="0"/>
                  </a:lnTo>
                  <a:close/>
                </a:path>
              </a:pathLst>
            </a:custGeom>
            <a:solidFill>
              <a:srgbClr val="E9DFD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8721" y="287273"/>
            <a:ext cx="2842260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東豐慶</a:t>
            </a:r>
            <a:r>
              <a:rPr sz="3700" spc="-5" dirty="0" err="1">
                <a:solidFill>
                  <a:srgbClr val="000000"/>
                </a:solidFill>
              </a:rPr>
              <a:t>產品</a:t>
            </a:r>
            <a:endParaRPr sz="3700" dirty="0"/>
          </a:p>
        </p:txBody>
      </p:sp>
      <p:sp>
        <p:nvSpPr>
          <p:cNvPr id="14" name="object 14"/>
          <p:cNvSpPr/>
          <p:nvPr/>
        </p:nvSpPr>
        <p:spPr>
          <a:xfrm>
            <a:off x="93451" y="1113395"/>
            <a:ext cx="3075940" cy="2664460"/>
          </a:xfrm>
          <a:custGeom>
            <a:avLst/>
            <a:gdLst/>
            <a:ahLst/>
            <a:cxnLst/>
            <a:rect l="l" t="t" r="r" b="b"/>
            <a:pathLst>
              <a:path w="3075940" h="2664460">
                <a:moveTo>
                  <a:pt x="3075432" y="0"/>
                </a:moveTo>
                <a:lnTo>
                  <a:pt x="0" y="0"/>
                </a:lnTo>
                <a:lnTo>
                  <a:pt x="0" y="2663952"/>
                </a:lnTo>
                <a:lnTo>
                  <a:pt x="3075432" y="2663952"/>
                </a:lnTo>
                <a:lnTo>
                  <a:pt x="3075432" y="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車用產業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98F2862C-BA84-5983-D842-3BFEB252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80" y="1009427"/>
            <a:ext cx="2981331" cy="275181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0668525-6F61-FEC7-D4E2-C2A6853A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540" y="990332"/>
            <a:ext cx="2684044" cy="268519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8F65EBB-1B12-74A7-0A9C-2B6F311F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" y="3793058"/>
            <a:ext cx="3012567" cy="268979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709566B-B890-A5BF-B0A8-DF35685D5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352" y="3799946"/>
            <a:ext cx="3071337" cy="2773925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8A34EB6E-4E2C-E2CC-D44E-304ECD2A4060}"/>
              </a:ext>
            </a:extLst>
          </p:cNvPr>
          <p:cNvSpPr txBox="1"/>
          <p:nvPr/>
        </p:nvSpPr>
        <p:spPr>
          <a:xfrm>
            <a:off x="3554699" y="473845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半導體、配管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流體等製造設備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591308-C0B7-DA20-0D7E-4D63EA48B5E9}"/>
              </a:ext>
            </a:extLst>
          </p:cNvPr>
          <p:cNvSpPr txBox="1"/>
          <p:nvPr/>
        </p:nvSpPr>
        <p:spPr>
          <a:xfrm>
            <a:off x="6933700" y="2211579"/>
            <a:ext cx="1829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自動控制設備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5CDE19-288B-BFFA-797A-67CD1F3BBD66}"/>
              </a:ext>
            </a:extLst>
          </p:cNvPr>
          <p:cNvSpPr txBox="1"/>
          <p:nvPr/>
        </p:nvSpPr>
        <p:spPr>
          <a:xfrm>
            <a:off x="9842175" y="4692291"/>
            <a:ext cx="1829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醫療儀器設備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5B3B6BF-2854-9DF1-623F-6828CE9F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9589" y="5561537"/>
            <a:ext cx="693480" cy="891617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DF789874-9A22-93D6-7062-A009B92D2F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6</a:t>
            </a:fld>
            <a:endParaRPr lang="en-US" altLang="zh-TW" spc="-5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B806C9F-5322-F022-CAFD-925DE76BA460}"/>
              </a:ext>
            </a:extLst>
          </p:cNvPr>
          <p:cNvSpPr txBox="1"/>
          <p:nvPr/>
        </p:nvSpPr>
        <p:spPr>
          <a:xfrm>
            <a:off x="2810945" y="396770"/>
            <a:ext cx="6145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https://www.dfk-cnc.com.tw/en/</a:t>
            </a:r>
            <a:endParaRPr lang="en-US" altLang="zh-TW" dirty="0">
              <a:solidFill>
                <a:srgbClr val="3333FF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45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>
            <a:extLst>
              <a:ext uri="{FF2B5EF4-FFF2-40B4-BE49-F238E27FC236}">
                <a16:creationId xmlns:a16="http://schemas.microsoft.com/office/drawing/2014/main" id="{B2C050A2-4B64-3BF3-6680-F7F154523599}"/>
              </a:ext>
            </a:extLst>
          </p:cNvPr>
          <p:cNvSpPr/>
          <p:nvPr/>
        </p:nvSpPr>
        <p:spPr>
          <a:xfrm>
            <a:off x="9831" y="726315"/>
            <a:ext cx="12176760" cy="614220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E9DFD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296B9C7A-4E15-11DF-7C53-9E99DF45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77839"/>
            <a:ext cx="9278036" cy="583916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219456"/>
            <a:ext cx="132715" cy="771525"/>
          </a:xfrm>
          <a:custGeom>
            <a:avLst/>
            <a:gdLst/>
            <a:ahLst/>
            <a:cxnLst/>
            <a:rect l="l" t="t" r="r" b="b"/>
            <a:pathLst>
              <a:path w="132715" h="771525">
                <a:moveTo>
                  <a:pt x="132588" y="0"/>
                </a:moveTo>
                <a:lnTo>
                  <a:pt x="0" y="0"/>
                </a:lnTo>
                <a:lnTo>
                  <a:pt x="0" y="771144"/>
                </a:lnTo>
                <a:lnTo>
                  <a:pt x="132588" y="771144"/>
                </a:lnTo>
                <a:lnTo>
                  <a:pt x="132588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4800" y="219456"/>
            <a:ext cx="4869079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保養品牌</a:t>
            </a:r>
            <a:r>
              <a:rPr lang="en-US" altLang="zh-TW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諾米麗</a:t>
            </a:r>
            <a:r>
              <a:rPr sz="3700" spc="-5" dirty="0" err="1">
                <a:solidFill>
                  <a:srgbClr val="000000"/>
                </a:solidFill>
              </a:rPr>
              <a:t>產品</a:t>
            </a:r>
            <a:endParaRPr sz="37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B584447-8DFB-31BB-FF82-931AD107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1" y="5451192"/>
            <a:ext cx="747552" cy="996737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2A2D9BAE-C0F5-C310-2693-9A480CCD82EA}"/>
              </a:ext>
            </a:extLst>
          </p:cNvPr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2E71EB-C951-B2E4-018A-244ADE0B15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7</a:t>
            </a:fld>
            <a:endParaRPr lang="en-US" altLang="zh-TW" spc="-5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9FCB74F-7BC1-DB2A-8048-2B2C80ADF9E0}"/>
              </a:ext>
            </a:extLst>
          </p:cNvPr>
          <p:cNvSpPr txBox="1"/>
          <p:nvPr/>
        </p:nvSpPr>
        <p:spPr>
          <a:xfrm>
            <a:off x="4827640" y="344650"/>
            <a:ext cx="6145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https://shop.ur-projects.com/</a:t>
            </a:r>
            <a:endParaRPr lang="en-US" altLang="zh-TW" dirty="0">
              <a:solidFill>
                <a:srgbClr val="3333FF"/>
              </a:solidFill>
            </a:endParaRPr>
          </a:p>
          <a:p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8995" y="6592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8"/>
                </a:lnTo>
              </a:path>
            </a:pathLst>
          </a:custGeom>
          <a:ln w="952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623" y="-4"/>
            <a:ext cx="11540388" cy="6858004"/>
            <a:chOff x="125959" y="0"/>
            <a:chExt cx="11540388" cy="6858004"/>
          </a:xfrm>
        </p:grpSpPr>
        <p:sp>
          <p:nvSpPr>
            <p:cNvPr id="5" name="object 5"/>
            <p:cNvSpPr/>
            <p:nvPr/>
          </p:nvSpPr>
          <p:spPr>
            <a:xfrm>
              <a:off x="125959" y="4"/>
              <a:ext cx="6134100" cy="6858000"/>
            </a:xfrm>
            <a:custGeom>
              <a:avLst/>
              <a:gdLst/>
              <a:ahLst/>
              <a:cxnLst/>
              <a:rect l="l" t="t" r="r" b="b"/>
              <a:pathLst>
                <a:path w="6134100" h="6858000">
                  <a:moveTo>
                    <a:pt x="6134100" y="6857996"/>
                  </a:moveTo>
                  <a:lnTo>
                    <a:pt x="6134100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6134100" y="6857996"/>
                  </a:lnTo>
                  <a:close/>
                </a:path>
              </a:pathLst>
            </a:custGeom>
            <a:solidFill>
              <a:srgbClr val="D56D29">
                <a:alpha val="113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971032" y="0"/>
              <a:ext cx="5695315" cy="1355090"/>
            </a:xfrm>
            <a:custGeom>
              <a:avLst/>
              <a:gdLst/>
              <a:ahLst/>
              <a:cxnLst/>
              <a:rect l="l" t="t" r="r" b="b"/>
              <a:pathLst>
                <a:path w="5695315" h="1355090">
                  <a:moveTo>
                    <a:pt x="0" y="1354836"/>
                  </a:moveTo>
                  <a:lnTo>
                    <a:pt x="5695188" y="1354836"/>
                  </a:lnTo>
                  <a:lnTo>
                    <a:pt x="5695188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solidFill>
              <a:srgbClr val="C55A11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8170" y="5751725"/>
              <a:ext cx="3503929" cy="1103630"/>
            </a:xfrm>
            <a:custGeom>
              <a:avLst/>
              <a:gdLst/>
              <a:ahLst/>
              <a:cxnLst/>
              <a:rect l="l" t="t" r="r" b="b"/>
              <a:pathLst>
                <a:path w="3503929" h="1103629">
                  <a:moveTo>
                    <a:pt x="3503676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0" y="1103630"/>
                  </a:lnTo>
                  <a:lnTo>
                    <a:pt x="368046" y="1103630"/>
                  </a:lnTo>
                  <a:lnTo>
                    <a:pt x="368046" y="368300"/>
                  </a:lnTo>
                  <a:lnTo>
                    <a:pt x="3135630" y="368300"/>
                  </a:lnTo>
                  <a:lnTo>
                    <a:pt x="3135630" y="1103630"/>
                  </a:lnTo>
                  <a:lnTo>
                    <a:pt x="3503676" y="1103630"/>
                  </a:lnTo>
                  <a:lnTo>
                    <a:pt x="3503676" y="368300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E48A5F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10806683" y="2188464"/>
            <a:ext cx="1385570" cy="2786380"/>
          </a:xfrm>
          <a:custGeom>
            <a:avLst/>
            <a:gdLst/>
            <a:ahLst/>
            <a:cxnLst/>
            <a:rect l="l" t="t" r="r" b="b"/>
            <a:pathLst>
              <a:path w="1385570" h="2786379">
                <a:moveTo>
                  <a:pt x="1379220" y="0"/>
                </a:moveTo>
                <a:lnTo>
                  <a:pt x="1330798" y="842"/>
                </a:lnTo>
                <a:lnTo>
                  <a:pt x="1282796" y="3351"/>
                </a:lnTo>
                <a:lnTo>
                  <a:pt x="1235240" y="7498"/>
                </a:lnTo>
                <a:lnTo>
                  <a:pt x="1188158" y="13257"/>
                </a:lnTo>
                <a:lnTo>
                  <a:pt x="1141577" y="20600"/>
                </a:lnTo>
                <a:lnTo>
                  <a:pt x="1095525" y="29498"/>
                </a:lnTo>
                <a:lnTo>
                  <a:pt x="1050029" y="39924"/>
                </a:lnTo>
                <a:lnTo>
                  <a:pt x="1005116" y="51851"/>
                </a:lnTo>
                <a:lnTo>
                  <a:pt x="960814" y="65252"/>
                </a:lnTo>
                <a:lnTo>
                  <a:pt x="917150" y="80097"/>
                </a:lnTo>
                <a:lnTo>
                  <a:pt x="874151" y="96360"/>
                </a:lnTo>
                <a:lnTo>
                  <a:pt x="831845" y="114014"/>
                </a:lnTo>
                <a:lnTo>
                  <a:pt x="790259" y="133029"/>
                </a:lnTo>
                <a:lnTo>
                  <a:pt x="749420" y="153380"/>
                </a:lnTo>
                <a:lnTo>
                  <a:pt x="709356" y="175038"/>
                </a:lnTo>
                <a:lnTo>
                  <a:pt x="670094" y="197975"/>
                </a:lnTo>
                <a:lnTo>
                  <a:pt x="631661" y="222165"/>
                </a:lnTo>
                <a:lnTo>
                  <a:pt x="594085" y="247578"/>
                </a:lnTo>
                <a:lnTo>
                  <a:pt x="557393" y="274189"/>
                </a:lnTo>
                <a:lnTo>
                  <a:pt x="521613" y="301968"/>
                </a:lnTo>
                <a:lnTo>
                  <a:pt x="486772" y="330889"/>
                </a:lnTo>
                <a:lnTo>
                  <a:pt x="452896" y="360923"/>
                </a:lnTo>
                <a:lnTo>
                  <a:pt x="420015" y="392044"/>
                </a:lnTo>
                <a:lnTo>
                  <a:pt x="388154" y="424223"/>
                </a:lnTo>
                <a:lnTo>
                  <a:pt x="357341" y="457433"/>
                </a:lnTo>
                <a:lnTo>
                  <a:pt x="327603" y="491646"/>
                </a:lnTo>
                <a:lnTo>
                  <a:pt x="298969" y="526835"/>
                </a:lnTo>
                <a:lnTo>
                  <a:pt x="271465" y="562972"/>
                </a:lnTo>
                <a:lnTo>
                  <a:pt x="245118" y="600029"/>
                </a:lnTo>
                <a:lnTo>
                  <a:pt x="219957" y="637979"/>
                </a:lnTo>
                <a:lnTo>
                  <a:pt x="196007" y="676794"/>
                </a:lnTo>
                <a:lnTo>
                  <a:pt x="173297" y="716447"/>
                </a:lnTo>
                <a:lnTo>
                  <a:pt x="151855" y="756909"/>
                </a:lnTo>
                <a:lnTo>
                  <a:pt x="131706" y="798153"/>
                </a:lnTo>
                <a:lnTo>
                  <a:pt x="112879" y="840152"/>
                </a:lnTo>
                <a:lnTo>
                  <a:pt x="95401" y="882878"/>
                </a:lnTo>
                <a:lnTo>
                  <a:pt x="79300" y="926303"/>
                </a:lnTo>
                <a:lnTo>
                  <a:pt x="64602" y="970400"/>
                </a:lnTo>
                <a:lnTo>
                  <a:pt x="51335" y="1015141"/>
                </a:lnTo>
                <a:lnTo>
                  <a:pt x="39527" y="1060498"/>
                </a:lnTo>
                <a:lnTo>
                  <a:pt x="29204" y="1106444"/>
                </a:lnTo>
                <a:lnTo>
                  <a:pt x="20394" y="1152951"/>
                </a:lnTo>
                <a:lnTo>
                  <a:pt x="13125" y="1199991"/>
                </a:lnTo>
                <a:lnTo>
                  <a:pt x="7424" y="1247538"/>
                </a:lnTo>
                <a:lnTo>
                  <a:pt x="3317" y="1295562"/>
                </a:lnTo>
                <a:lnTo>
                  <a:pt x="834" y="1344037"/>
                </a:lnTo>
                <a:lnTo>
                  <a:pt x="0" y="1392936"/>
                </a:lnTo>
                <a:lnTo>
                  <a:pt x="834" y="1441834"/>
                </a:lnTo>
                <a:lnTo>
                  <a:pt x="3317" y="1490309"/>
                </a:lnTo>
                <a:lnTo>
                  <a:pt x="7424" y="1538333"/>
                </a:lnTo>
                <a:lnTo>
                  <a:pt x="13125" y="1585880"/>
                </a:lnTo>
                <a:lnTo>
                  <a:pt x="20394" y="1632920"/>
                </a:lnTo>
                <a:lnTo>
                  <a:pt x="29204" y="1679427"/>
                </a:lnTo>
                <a:lnTo>
                  <a:pt x="39527" y="1725373"/>
                </a:lnTo>
                <a:lnTo>
                  <a:pt x="51335" y="1770730"/>
                </a:lnTo>
                <a:lnTo>
                  <a:pt x="64602" y="1815471"/>
                </a:lnTo>
                <a:lnTo>
                  <a:pt x="79300" y="1859568"/>
                </a:lnTo>
                <a:lnTo>
                  <a:pt x="95401" y="1902993"/>
                </a:lnTo>
                <a:lnTo>
                  <a:pt x="112879" y="1945719"/>
                </a:lnTo>
                <a:lnTo>
                  <a:pt x="131706" y="1987718"/>
                </a:lnTo>
                <a:lnTo>
                  <a:pt x="151855" y="2028962"/>
                </a:lnTo>
                <a:lnTo>
                  <a:pt x="173297" y="2069424"/>
                </a:lnTo>
                <a:lnTo>
                  <a:pt x="196007" y="2109077"/>
                </a:lnTo>
                <a:lnTo>
                  <a:pt x="219957" y="2147892"/>
                </a:lnTo>
                <a:lnTo>
                  <a:pt x="245118" y="2185842"/>
                </a:lnTo>
                <a:lnTo>
                  <a:pt x="271465" y="2222899"/>
                </a:lnTo>
                <a:lnTo>
                  <a:pt x="298969" y="2259036"/>
                </a:lnTo>
                <a:lnTo>
                  <a:pt x="327603" y="2294225"/>
                </a:lnTo>
                <a:lnTo>
                  <a:pt x="357341" y="2328438"/>
                </a:lnTo>
                <a:lnTo>
                  <a:pt x="388154" y="2361648"/>
                </a:lnTo>
                <a:lnTo>
                  <a:pt x="420015" y="2393827"/>
                </a:lnTo>
                <a:lnTo>
                  <a:pt x="452896" y="2424948"/>
                </a:lnTo>
                <a:lnTo>
                  <a:pt x="486772" y="2454982"/>
                </a:lnTo>
                <a:lnTo>
                  <a:pt x="521613" y="2483903"/>
                </a:lnTo>
                <a:lnTo>
                  <a:pt x="557393" y="2511682"/>
                </a:lnTo>
                <a:lnTo>
                  <a:pt x="594085" y="2538293"/>
                </a:lnTo>
                <a:lnTo>
                  <a:pt x="631661" y="2563706"/>
                </a:lnTo>
                <a:lnTo>
                  <a:pt x="670094" y="2587896"/>
                </a:lnTo>
                <a:lnTo>
                  <a:pt x="709356" y="2610833"/>
                </a:lnTo>
                <a:lnTo>
                  <a:pt x="749420" y="2632491"/>
                </a:lnTo>
                <a:lnTo>
                  <a:pt x="790259" y="2652842"/>
                </a:lnTo>
                <a:lnTo>
                  <a:pt x="831845" y="2671857"/>
                </a:lnTo>
                <a:lnTo>
                  <a:pt x="874151" y="2689511"/>
                </a:lnTo>
                <a:lnTo>
                  <a:pt x="917150" y="2705774"/>
                </a:lnTo>
                <a:lnTo>
                  <a:pt x="960814" y="2720619"/>
                </a:lnTo>
                <a:lnTo>
                  <a:pt x="1005116" y="2734020"/>
                </a:lnTo>
                <a:lnTo>
                  <a:pt x="1050029" y="2745947"/>
                </a:lnTo>
                <a:lnTo>
                  <a:pt x="1095525" y="2756373"/>
                </a:lnTo>
                <a:lnTo>
                  <a:pt x="1141577" y="2765271"/>
                </a:lnTo>
                <a:lnTo>
                  <a:pt x="1188158" y="2772614"/>
                </a:lnTo>
                <a:lnTo>
                  <a:pt x="1235240" y="2778373"/>
                </a:lnTo>
                <a:lnTo>
                  <a:pt x="1282796" y="2782520"/>
                </a:lnTo>
                <a:lnTo>
                  <a:pt x="1330798" y="2785029"/>
                </a:lnTo>
                <a:lnTo>
                  <a:pt x="1379220" y="2785872"/>
                </a:lnTo>
                <a:lnTo>
                  <a:pt x="1385315" y="2785765"/>
                </a:lnTo>
                <a:lnTo>
                  <a:pt x="1385315" y="2096262"/>
                </a:lnTo>
                <a:lnTo>
                  <a:pt x="1379220" y="2096262"/>
                </a:lnTo>
                <a:lnTo>
                  <a:pt x="1332003" y="2094639"/>
                </a:lnTo>
                <a:lnTo>
                  <a:pt x="1285641" y="2089842"/>
                </a:lnTo>
                <a:lnTo>
                  <a:pt x="1240236" y="2081975"/>
                </a:lnTo>
                <a:lnTo>
                  <a:pt x="1195890" y="2071142"/>
                </a:lnTo>
                <a:lnTo>
                  <a:pt x="1152706" y="2057448"/>
                </a:lnTo>
                <a:lnTo>
                  <a:pt x="1110787" y="2040999"/>
                </a:lnTo>
                <a:lnTo>
                  <a:pt x="1070236" y="2021897"/>
                </a:lnTo>
                <a:lnTo>
                  <a:pt x="1031155" y="2000249"/>
                </a:lnTo>
                <a:lnTo>
                  <a:pt x="993647" y="1976159"/>
                </a:lnTo>
                <a:lnTo>
                  <a:pt x="957814" y="1949732"/>
                </a:lnTo>
                <a:lnTo>
                  <a:pt x="923760" y="1921072"/>
                </a:lnTo>
                <a:lnTo>
                  <a:pt x="891587" y="1890283"/>
                </a:lnTo>
                <a:lnTo>
                  <a:pt x="861398" y="1857472"/>
                </a:lnTo>
                <a:lnTo>
                  <a:pt x="833295" y="1822741"/>
                </a:lnTo>
                <a:lnTo>
                  <a:pt x="807381" y="1786197"/>
                </a:lnTo>
                <a:lnTo>
                  <a:pt x="783759" y="1747943"/>
                </a:lnTo>
                <a:lnTo>
                  <a:pt x="762531" y="1708084"/>
                </a:lnTo>
                <a:lnTo>
                  <a:pt x="743801" y="1666726"/>
                </a:lnTo>
                <a:lnTo>
                  <a:pt x="727670" y="1623972"/>
                </a:lnTo>
                <a:lnTo>
                  <a:pt x="714242" y="1579927"/>
                </a:lnTo>
                <a:lnTo>
                  <a:pt x="703619" y="1534697"/>
                </a:lnTo>
                <a:lnTo>
                  <a:pt x="695905" y="1488385"/>
                </a:lnTo>
                <a:lnTo>
                  <a:pt x="691200" y="1441096"/>
                </a:lnTo>
                <a:lnTo>
                  <a:pt x="689610" y="1392936"/>
                </a:lnTo>
                <a:lnTo>
                  <a:pt x="691200" y="1344775"/>
                </a:lnTo>
                <a:lnTo>
                  <a:pt x="695905" y="1297486"/>
                </a:lnTo>
                <a:lnTo>
                  <a:pt x="703619" y="1251174"/>
                </a:lnTo>
                <a:lnTo>
                  <a:pt x="714242" y="1205944"/>
                </a:lnTo>
                <a:lnTo>
                  <a:pt x="727670" y="1161899"/>
                </a:lnTo>
                <a:lnTo>
                  <a:pt x="743801" y="1119145"/>
                </a:lnTo>
                <a:lnTo>
                  <a:pt x="762531" y="1077787"/>
                </a:lnTo>
                <a:lnTo>
                  <a:pt x="783759" y="1037928"/>
                </a:lnTo>
                <a:lnTo>
                  <a:pt x="807381" y="999674"/>
                </a:lnTo>
                <a:lnTo>
                  <a:pt x="833295" y="963130"/>
                </a:lnTo>
                <a:lnTo>
                  <a:pt x="861398" y="928399"/>
                </a:lnTo>
                <a:lnTo>
                  <a:pt x="891587" y="895588"/>
                </a:lnTo>
                <a:lnTo>
                  <a:pt x="923760" y="864799"/>
                </a:lnTo>
                <a:lnTo>
                  <a:pt x="957814" y="836139"/>
                </a:lnTo>
                <a:lnTo>
                  <a:pt x="993647" y="809712"/>
                </a:lnTo>
                <a:lnTo>
                  <a:pt x="1031155" y="785622"/>
                </a:lnTo>
                <a:lnTo>
                  <a:pt x="1070236" y="763974"/>
                </a:lnTo>
                <a:lnTo>
                  <a:pt x="1110787" y="744872"/>
                </a:lnTo>
                <a:lnTo>
                  <a:pt x="1152706" y="728423"/>
                </a:lnTo>
                <a:lnTo>
                  <a:pt x="1195890" y="714729"/>
                </a:lnTo>
                <a:lnTo>
                  <a:pt x="1240236" y="703896"/>
                </a:lnTo>
                <a:lnTo>
                  <a:pt x="1285641" y="696029"/>
                </a:lnTo>
                <a:lnTo>
                  <a:pt x="1332003" y="691232"/>
                </a:lnTo>
                <a:lnTo>
                  <a:pt x="1379220" y="689610"/>
                </a:lnTo>
                <a:lnTo>
                  <a:pt x="1385315" y="689610"/>
                </a:lnTo>
                <a:lnTo>
                  <a:pt x="1385315" y="106"/>
                </a:lnTo>
                <a:lnTo>
                  <a:pt x="1379220" y="0"/>
                </a:lnTo>
                <a:close/>
              </a:path>
              <a:path w="1385570" h="2786379">
                <a:moveTo>
                  <a:pt x="1385315" y="2096052"/>
                </a:moveTo>
                <a:lnTo>
                  <a:pt x="1379220" y="2096262"/>
                </a:lnTo>
                <a:lnTo>
                  <a:pt x="1385315" y="2096262"/>
                </a:lnTo>
                <a:lnTo>
                  <a:pt x="1385315" y="2096052"/>
                </a:lnTo>
                <a:close/>
              </a:path>
              <a:path w="1385570" h="2786379">
                <a:moveTo>
                  <a:pt x="1385315" y="689610"/>
                </a:moveTo>
                <a:lnTo>
                  <a:pt x="1379220" y="689610"/>
                </a:lnTo>
                <a:lnTo>
                  <a:pt x="1385315" y="689819"/>
                </a:lnTo>
                <a:lnTo>
                  <a:pt x="1385315" y="689610"/>
                </a:lnTo>
                <a:close/>
              </a:path>
            </a:pathLst>
          </a:custGeom>
          <a:solidFill>
            <a:srgbClr val="FFF1C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39814" y="2523049"/>
            <a:ext cx="4719320" cy="1511311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45"/>
              </a:spcBef>
            </a:pPr>
            <a:r>
              <a:rPr lang="zh-TW" altLang="en-US" sz="4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國際化人才培訓計劃</a:t>
            </a:r>
            <a:endParaRPr sz="41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3970" algn="ctr">
              <a:lnSpc>
                <a:spcPct val="100000"/>
              </a:lnSpc>
              <a:spcBef>
                <a:spcPts val="1435"/>
              </a:spcBef>
            </a:pPr>
            <a:endParaRPr sz="2600" dirty="0">
              <a:latin typeface="Microsoft JhengHei"/>
              <a:cs typeface="Microsoft JhengHei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C7488CF-B791-7685-5616-A458537D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83" y="5304555"/>
            <a:ext cx="1378956" cy="15534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9814" y="1756664"/>
            <a:ext cx="857884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02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F48F6A2-5258-221A-FE49-7EB733C5B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" y="1267155"/>
            <a:ext cx="5764919" cy="4323689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2542840C-C286-B33A-72AF-80CC32EAF8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altLang="zh-TW" spc="-5" smtClean="0"/>
              <a:t>8</a:t>
            </a:fld>
            <a:endParaRPr lang="en-US" altLang="zh-TW"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622</Words>
  <Application>Microsoft Office PowerPoint</Application>
  <PresentationFormat>寬螢幕</PresentationFormat>
  <Paragraphs>161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Microsoft JhengHei</vt:lpstr>
      <vt:lpstr>Microsoft JhengHei</vt:lpstr>
      <vt:lpstr>Arial</vt:lpstr>
      <vt:lpstr>Calibri</vt:lpstr>
      <vt:lpstr>Times New Roman</vt:lpstr>
      <vt:lpstr>Office Theme</vt:lpstr>
      <vt:lpstr>PowerPoint 簡報</vt:lpstr>
      <vt:lpstr>01</vt:lpstr>
      <vt:lpstr>01</vt:lpstr>
      <vt:lpstr>發展歷程</vt:lpstr>
      <vt:lpstr>經營理念-核心價值</vt:lpstr>
      <vt:lpstr>大琬產品</vt:lpstr>
      <vt:lpstr>東豐慶產品</vt:lpstr>
      <vt:lpstr>保養品牌-諾米麗產品</vt:lpstr>
      <vt:lpstr>02</vt:lpstr>
      <vt:lpstr>   工作內容</vt:lpstr>
      <vt:lpstr>PowerPoint 簡報</vt:lpstr>
      <vt:lpstr>PowerPoint 簡報</vt:lpstr>
      <vt:lpstr>03</vt:lpstr>
      <vt:lpstr>PowerPoint 簡報</vt:lpstr>
      <vt:lpstr>應徵管道連結</vt:lpstr>
      <vt:lpstr>應徵管道連結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簡敬芳</dc:creator>
  <cp:lastModifiedBy>Prodata_Vivian.Lin</cp:lastModifiedBy>
  <cp:revision>46</cp:revision>
  <dcterms:created xsi:type="dcterms:W3CDTF">2023-05-19T06:34:42Z</dcterms:created>
  <dcterms:modified xsi:type="dcterms:W3CDTF">2024-02-20T06:11:47Z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2022-01-11T00:00:00Z</vt:filetime>
  </property>
  <property fmtid="{D5CDD505-2E9C-101B-9397-08002B2CF9AE}" pid="3" name="Creator">
    <vt:lpwstr>適用於 Microsoft 365 的 Microsoft® PowerPoint®</vt:lpwstr>
  </property>
  <property fmtid="{D5CDD505-2E9C-101B-9397-08002B2CF9AE}" pid="4" name="LastSaved">
    <vt:filetime>2023-05-19T00:00:00Z</vt:filetime>
  </property>
</Properties>
</file>